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2" r:id="rId3"/>
    <p:sldId id="258" r:id="rId4"/>
    <p:sldId id="259" r:id="rId5"/>
    <p:sldId id="260" r:id="rId6"/>
    <p:sldId id="265" r:id="rId7"/>
    <p:sldId id="264" r:id="rId8"/>
    <p:sldId id="261" r:id="rId9"/>
    <p:sldId id="275" r:id="rId10"/>
    <p:sldId id="268" r:id="rId11"/>
    <p:sldId id="271" r:id="rId12"/>
    <p:sldId id="276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" userId="604034c22daa61d9" providerId="LiveId" clId="{E8EE875F-7F0B-4ED9-89E8-504177E36489}"/>
    <pc:docChg chg="custSel modSld">
      <pc:chgData name="Jane" userId="604034c22daa61d9" providerId="LiveId" clId="{E8EE875F-7F0B-4ED9-89E8-504177E36489}" dt="2021-06-30T09:32:49.430" v="796" actId="20577"/>
      <pc:docMkLst>
        <pc:docMk/>
      </pc:docMkLst>
      <pc:sldChg chg="modSp mod">
        <pc:chgData name="Jane" userId="604034c22daa61d9" providerId="LiveId" clId="{E8EE875F-7F0B-4ED9-89E8-504177E36489}" dt="2021-06-30T09:26:59.877" v="102" actId="20577"/>
        <pc:sldMkLst>
          <pc:docMk/>
          <pc:sldMk cId="2670733009" sldId="259"/>
        </pc:sldMkLst>
        <pc:graphicFrameChg chg="modGraphic">
          <ac:chgData name="Jane" userId="604034c22daa61d9" providerId="LiveId" clId="{E8EE875F-7F0B-4ED9-89E8-504177E36489}" dt="2021-06-30T09:26:59.877" v="102" actId="20577"/>
          <ac:graphicFrameMkLst>
            <pc:docMk/>
            <pc:sldMk cId="2670733009" sldId="259"/>
            <ac:graphicFrameMk id="20" creationId="{00000000-0000-0000-0000-000000000000}"/>
          </ac:graphicFrameMkLst>
        </pc:graphicFrameChg>
      </pc:sldChg>
      <pc:sldChg chg="modSp mod">
        <pc:chgData name="Jane" userId="604034c22daa61d9" providerId="LiveId" clId="{E8EE875F-7F0B-4ED9-89E8-504177E36489}" dt="2021-06-30T09:29:58.499" v="704" actId="20577"/>
        <pc:sldMkLst>
          <pc:docMk/>
          <pc:sldMk cId="2932261765" sldId="273"/>
        </pc:sldMkLst>
        <pc:spChg chg="mod">
          <ac:chgData name="Jane" userId="604034c22daa61d9" providerId="LiveId" clId="{E8EE875F-7F0B-4ED9-89E8-504177E36489}" dt="2021-06-30T09:29:58.499" v="704" actId="20577"/>
          <ac:spMkLst>
            <pc:docMk/>
            <pc:sldMk cId="2932261765" sldId="273"/>
            <ac:spMk id="19" creationId="{00000000-0000-0000-0000-000000000000}"/>
          </ac:spMkLst>
        </pc:spChg>
      </pc:sldChg>
      <pc:sldChg chg="modSp mod">
        <pc:chgData name="Jane" userId="604034c22daa61d9" providerId="LiveId" clId="{E8EE875F-7F0B-4ED9-89E8-504177E36489}" dt="2021-06-30T09:32:49.430" v="796" actId="20577"/>
        <pc:sldMkLst>
          <pc:docMk/>
          <pc:sldMk cId="2970915137" sldId="275"/>
        </pc:sldMkLst>
        <pc:spChg chg="mod">
          <ac:chgData name="Jane" userId="604034c22daa61d9" providerId="LiveId" clId="{E8EE875F-7F0B-4ED9-89E8-504177E36489}" dt="2021-06-30T09:32:49.430" v="796" actId="20577"/>
          <ac:spMkLst>
            <pc:docMk/>
            <pc:sldMk cId="2970915137" sldId="275"/>
            <ac:spMk id="25" creationId="{00000000-0000-0000-0000-000000000000}"/>
          </ac:spMkLst>
        </pc:spChg>
      </pc:sldChg>
      <pc:sldChg chg="modSp mod">
        <pc:chgData name="Jane" userId="604034c22daa61d9" providerId="LiveId" clId="{E8EE875F-7F0B-4ED9-89E8-504177E36489}" dt="2021-06-30T09:30:45.546" v="750" actId="20577"/>
        <pc:sldMkLst>
          <pc:docMk/>
          <pc:sldMk cId="3917795334" sldId="276"/>
        </pc:sldMkLst>
        <pc:spChg chg="mod">
          <ac:chgData name="Jane" userId="604034c22daa61d9" providerId="LiveId" clId="{E8EE875F-7F0B-4ED9-89E8-504177E36489}" dt="2021-06-30T09:30:45.546" v="750" actId="20577"/>
          <ac:spMkLst>
            <pc:docMk/>
            <pc:sldMk cId="3917795334" sldId="276"/>
            <ac:spMk id="19" creationId="{00000000-0000-0000-0000-000000000000}"/>
          </ac:spMkLst>
        </pc:spChg>
      </pc:sldChg>
      <pc:sldChg chg="modSp mod">
        <pc:chgData name="Jane" userId="604034c22daa61d9" providerId="LiveId" clId="{E8EE875F-7F0B-4ED9-89E8-504177E36489}" dt="2021-06-30T09:26:19.449" v="3" actId="20577"/>
        <pc:sldMkLst>
          <pc:docMk/>
          <pc:sldMk cId="3097532274" sldId="278"/>
        </pc:sldMkLst>
        <pc:spChg chg="mod">
          <ac:chgData name="Jane" userId="604034c22daa61d9" providerId="LiveId" clId="{E8EE875F-7F0B-4ED9-89E8-504177E36489}" dt="2021-06-30T09:26:19.449" v="3" actId="20577"/>
          <ac:spMkLst>
            <pc:docMk/>
            <pc:sldMk cId="3097532274" sldId="278"/>
            <ac:spMk id="1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63BD5-39C7-472C-8944-BA45B2660398}" type="datetimeFigureOut">
              <a:rPr lang="en-GB" smtClean="0"/>
              <a:t>30/06/2021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EAEEE-7768-461B-9991-B69D003B26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17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7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422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55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29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33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89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86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89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6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47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4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EAEEE-7768-461B-9991-B69D003B26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75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fox@beechencliff.org.u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http://static.guim.co.uk/sys-images/Guardian/Pix/pictures/2009/2/16/1234792448528/Charity-Funding-How-Chari-001.jpg" TargetMode="External"/><Relationship Id="rId3" Type="http://schemas.openxmlformats.org/officeDocument/2006/relationships/image" Target="../media/image1.png"/><Relationship Id="rId7" Type="http://schemas.openxmlformats.org/officeDocument/2006/relationships/image" Target="http://www.safewatersports.co.uk/images/11018.jpg" TargetMode="External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http://www.lythamhigh.lancs.sch.uk/pages/News/latest_images/2%20Oct/beavers.jpg" TargetMode="External"/><Relationship Id="rId5" Type="http://schemas.openxmlformats.org/officeDocument/2006/relationships/image" Target="http://www.fakefestivals.co.uk/images/team/st-johns-ambulance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image" Target="http://www.dailyyonder.com/files/u2/Georgine540.jp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http://sitemaker.umich.edu/dolan.356/files/skateboard-pics-hp0704.jpg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http://www.athleticclubs.co.uk/wp-content/uploads/2008/09/athletics-track.jpg" TargetMode="External"/><Relationship Id="rId5" Type="http://schemas.openxmlformats.org/officeDocument/2006/relationships/image" Target="http://rls.missouristate.edu/intern/CanoeingPaddling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image" Target="http://www.army.mod.uk/images/central-panel/judo_400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1259124"/>
            <a:ext cx="8610600" cy="1596553"/>
          </a:xfrm>
        </p:spPr>
        <p:txBody>
          <a:bodyPr>
            <a:normAutofit fontScale="90000"/>
          </a:bodyPr>
          <a:lstStyle/>
          <a:p>
            <a: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  <a:t>Bronze DofE at Beechen Cliff School 2021-22</a:t>
            </a:r>
            <a:br>
              <a:rPr lang="en-US" altLang="en-US" sz="4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GB" altLang="en-US" sz="4000" dirty="0">
              <a:ea typeface="ＭＳ Ｐゴシック" panose="020B0600070205080204" pitchFamily="34" charset="-128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88169" y="2438401"/>
            <a:ext cx="7967662" cy="312420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DofE’s a life-changing adventure you don’t want to miss. 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It’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about going the extra mile ­– learning new skills for work and life, getting fitter, making a difference and broadening your horizons.</a:t>
            </a:r>
          </a:p>
          <a:p>
            <a:pPr marL="0" indent="0">
              <a:buNone/>
            </a:pPr>
            <a:endParaRPr lang="en-US" sz="2800" strike="sngStrik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GB" altLang="en-US" sz="25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2" descr="Climber Standing on Mountain Summit Inspirational Photo Photograph Cool  Wall Decor Art Print Poster 36x24 - Poster Foundry">
            <a:extLst>
              <a:ext uri="{FF2B5EF4-FFF2-40B4-BE49-F238E27FC236}">
                <a16:creationId xmlns:a16="http://schemas.microsoft.com/office/drawing/2014/main" id="{EAD77C87-B2B3-4EF2-BE38-BF2A7D56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423757"/>
            <a:ext cx="5181600" cy="195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3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438399" y="1249724"/>
            <a:ext cx="510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latin typeface="Arial" panose="020B0604020202020204" pitchFamily="34" charset="0"/>
              </a:rPr>
              <a:t>Time Frame - Bronze</a:t>
            </a:r>
          </a:p>
        </p:txBody>
      </p:sp>
      <p:graphicFrame>
        <p:nvGraphicFramePr>
          <p:cNvPr id="19" name="Group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22906"/>
              </p:ext>
            </p:extLst>
          </p:nvPr>
        </p:nvGraphicFramePr>
        <p:xfrm>
          <a:off x="609600" y="2073276"/>
          <a:ext cx="8077200" cy="3870324"/>
        </p:xfrm>
        <a:graphic>
          <a:graphicData uri="http://schemas.openxmlformats.org/drawingml/2006/table">
            <a:tbl>
              <a:tblPr/>
              <a:tblGrid>
                <a:gridCol w="20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2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680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807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6317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890671" y="2246612"/>
            <a:ext cx="1371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Service</a:t>
            </a:r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3124200" y="2246612"/>
            <a:ext cx="1066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Skills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4663633" y="2155301"/>
            <a:ext cx="19812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Physical Recreation</a:t>
            </a:r>
          </a:p>
        </p:txBody>
      </p:sp>
      <p:sp>
        <p:nvSpPr>
          <p:cNvPr id="23" name="Text Box 40"/>
          <p:cNvSpPr txBox="1">
            <a:spLocks noChangeArrowheads="1"/>
          </p:cNvSpPr>
          <p:nvPr/>
        </p:nvSpPr>
        <p:spPr bwMode="auto">
          <a:xfrm>
            <a:off x="6928413" y="2346325"/>
            <a:ext cx="1981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Expedition</a:t>
            </a:r>
          </a:p>
        </p:txBody>
      </p:sp>
      <p:sp>
        <p:nvSpPr>
          <p:cNvPr id="24" name="Text Box 42"/>
          <p:cNvSpPr txBox="1">
            <a:spLocks noChangeArrowheads="1"/>
          </p:cNvSpPr>
          <p:nvPr/>
        </p:nvSpPr>
        <p:spPr bwMode="auto">
          <a:xfrm>
            <a:off x="862698" y="3269164"/>
            <a:ext cx="15757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3 months</a:t>
            </a: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866382" y="3269164"/>
            <a:ext cx="15757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3 months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2869749" y="3263844"/>
            <a:ext cx="157570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3 months</a:t>
            </a: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6705600" y="3124200"/>
            <a:ext cx="19050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A2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D424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</a:rPr>
              <a:t>Plan and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</a:rPr>
              <a:t>undertake 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</a:rPr>
              <a:t>two-day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</a:rPr>
              <a:t>venture,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200" dirty="0">
                <a:latin typeface="Arial" panose="020B0604020202020204" pitchFamily="34" charset="0"/>
              </a:rPr>
              <a:t>with overnight camp</a:t>
            </a:r>
          </a:p>
        </p:txBody>
      </p:sp>
      <p:sp>
        <p:nvSpPr>
          <p:cNvPr id="28" name="Text Box 57"/>
          <p:cNvSpPr txBox="1">
            <a:spLocks noChangeArrowheads="1"/>
          </p:cNvSpPr>
          <p:nvPr/>
        </p:nvSpPr>
        <p:spPr bwMode="auto">
          <a:xfrm>
            <a:off x="838443" y="4304399"/>
            <a:ext cx="560363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+ further three months in any of the above</a:t>
            </a:r>
          </a:p>
        </p:txBody>
      </p:sp>
      <p:sp>
        <p:nvSpPr>
          <p:cNvPr id="29" name="Text Box 56"/>
          <p:cNvSpPr txBox="1">
            <a:spLocks noChangeArrowheads="1"/>
          </p:cNvSpPr>
          <p:nvPr/>
        </p:nvSpPr>
        <p:spPr bwMode="auto">
          <a:xfrm>
            <a:off x="838444" y="5226875"/>
            <a:ext cx="56737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Based on an average of 1-2 hours per week</a:t>
            </a:r>
          </a:p>
        </p:txBody>
      </p:sp>
    </p:spTree>
    <p:extLst>
      <p:ext uri="{BB962C8B-B14F-4D97-AF65-F5344CB8AC3E}">
        <p14:creationId xmlns:p14="http://schemas.microsoft.com/office/powerpoint/2010/main" val="39300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1" y="1066801"/>
            <a:ext cx="5181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When you sign up….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28600" y="2021632"/>
            <a:ext cx="7543800" cy="4343401"/>
          </a:xfrm>
        </p:spPr>
        <p:txBody>
          <a:bodyPr>
            <a:normAutofit fontScale="32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 will be receive an online </a:t>
            </a:r>
            <a:r>
              <a:rPr lang="en-GB" altLang="en-US" sz="5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eDofE</a:t>
            </a: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account and support from BCS and the local DofE centre. 	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Please give your son’s email address on the enrolment form.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Regular training sessions throughout the year.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 Expeditions and a day walk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Ongoing support with </a:t>
            </a:r>
            <a:r>
              <a:rPr lang="en-GB" altLang="en-US" sz="5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edofe</a:t>
            </a: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to complete the Award.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Log book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T-shirt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Some transport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Group kit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Full training including First Aid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Staffing costs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Campsite costs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5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Licencing fee </a:t>
            </a:r>
          </a:p>
          <a:p>
            <a:pPr marL="0" indent="0" eaLnBrk="1" hangingPunct="1">
              <a:buFont typeface="Wingdings 3" panose="05040102010807070707" pitchFamily="18" charset="2"/>
              <a:buNone/>
              <a:defRPr/>
            </a:pPr>
            <a:r>
              <a:rPr lang="en-GB" altLang="en-US" dirty="0"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defRPr/>
            </a:pPr>
            <a:endParaRPr lang="en-GB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83846"/>
            <a:ext cx="1696017" cy="1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1670732"/>
            <a:ext cx="7056437" cy="14001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Implications of </a:t>
            </a:r>
            <a:r>
              <a:rPr lang="en-GB" altLang="en-US" sz="40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Covid</a:t>
            </a:r>
            <a:r>
              <a:rPr lang="en-GB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88169" y="2667000"/>
            <a:ext cx="7967662" cy="3469433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DofE organisation produces regular updates for students and parents via their website and </a:t>
            </a:r>
            <a:r>
              <a:rPr lang="en-GB" altLang="en-US" sz="25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edofe</a:t>
            </a:r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accounts. The Award was adapted continually during lockdown to make it easier for students to complete their activities and gain a certificate of achievement.</a:t>
            </a:r>
          </a:p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many young people it provides a positive focus during a potentially stressful time. </a:t>
            </a:r>
          </a:p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 BCS we are dedicated to providing the full Award and will adapt where necessary, adhering to school policies and safety associated with the </a:t>
            </a:r>
            <a:r>
              <a:rPr lang="en-GB" altLang="en-US" sz="2500" dirty="0" err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conoravirus</a:t>
            </a:r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In the very unlikely event that all expedition training needs to be cancelled students will be offered a certificate of achievement for the other sections of the award.</a:t>
            </a:r>
          </a:p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‘pay as you go’ payment system has been set up thereby you only pay for the opportunities that your son can access.</a:t>
            </a:r>
          </a:p>
        </p:txBody>
      </p:sp>
    </p:spTree>
    <p:extLst>
      <p:ext uri="{BB962C8B-B14F-4D97-AF65-F5344CB8AC3E}">
        <p14:creationId xmlns:p14="http://schemas.microsoft.com/office/powerpoint/2010/main" val="39177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1670732"/>
            <a:ext cx="7056437" cy="14001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40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next?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88169" y="3160477"/>
            <a:ext cx="7967662" cy="259444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Students can enrol onto the Award in September 2021. Ms Fox will be emailing parents letters and the necessary paperwork to complete.</a:t>
            </a:r>
          </a:p>
          <a:p>
            <a:pPr eaLnBrk="1" hangingPunct="1"/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If you have any questions please email Ms Fox </a:t>
            </a:r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jfox@beechencliff.org.uk</a:t>
            </a:r>
            <a:r>
              <a:rPr lang="en-GB" altLang="en-US" sz="25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DofE manager.</a:t>
            </a:r>
          </a:p>
          <a:p>
            <a:pPr marL="0" indent="0" eaLnBrk="1" hangingPunct="1">
              <a:buNone/>
            </a:pPr>
            <a:endParaRPr lang="en-GB" altLang="en-US" sz="25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/>
            <a:endParaRPr lang="en-GB" altLang="en-US" sz="25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26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28600" y="1670732"/>
            <a:ext cx="7056437" cy="118494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altLang="en-US" sz="2000" dirty="0">
                <a:latin typeface="Cavolini" panose="020B0502040204020203" pitchFamily="66" charset="0"/>
                <a:ea typeface="ＭＳ Ｐゴシック" panose="020B0600070205080204" pitchFamily="34" charset="-128"/>
                <a:cs typeface="Cavolini" panose="020B0502040204020203" pitchFamily="66" charset="0"/>
              </a:rPr>
              <a:t>OF ALL THE PATHS YOU TAKE IN LIFE, MAKE SURE A FEW OF THEM ARE DIRT. JOHN MUIR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588169" y="3160477"/>
            <a:ext cx="7967662" cy="259444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GB" altLang="en-US" sz="2500" dirty="0"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5798776-4CA6-46CC-903F-D392C140A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855677"/>
            <a:ext cx="5715000" cy="309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1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149918" y="3445629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28600" y="1422083"/>
            <a:ext cx="6172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What do participants get out of </a:t>
            </a:r>
            <a:r>
              <a:rPr lang="en-US" altLang="en-US" sz="2500" dirty="0" err="1">
                <a:latin typeface="Arial" panose="020B0604020202020204" pitchFamily="34" charset="0"/>
              </a:rPr>
              <a:t>DofE</a:t>
            </a:r>
            <a:r>
              <a:rPr lang="en-US" altLang="en-US" sz="25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5128617" y="4816166"/>
            <a:ext cx="1981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Self-belief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643504" y="2062284"/>
            <a:ext cx="27432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Self-confidence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77327" y="3539386"/>
            <a:ext cx="2514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Independence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215989" y="2564411"/>
            <a:ext cx="3352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Time management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1604406" y="2611125"/>
            <a:ext cx="36576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New relationships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2639267" y="3075767"/>
            <a:ext cx="6248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  </a:t>
            </a:r>
            <a:r>
              <a:rPr lang="en-US" altLang="en-US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Communication &amp; problem solving skills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22763" y="3656756"/>
            <a:ext cx="484028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Awareness of their own potential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83337" y="4996253"/>
            <a:ext cx="471186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Leadership &amp; teamwork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580876" y="4374824"/>
            <a:ext cx="3151208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 sense of identity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1" y="1941053"/>
            <a:ext cx="1273700" cy="86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4076700" y="4189133"/>
            <a:ext cx="3733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New talents and skills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47841" y="5612599"/>
            <a:ext cx="89154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latin typeface="Arial" panose="020B0604020202020204" pitchFamily="34" charset="0"/>
              </a:rPr>
              <a:t>Understanding of own strengths and weaknesses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3186"/>
          <a:stretch/>
        </p:blipFill>
        <p:spPr>
          <a:xfrm>
            <a:off x="7239000" y="4800599"/>
            <a:ext cx="1352927" cy="844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900" y="1471549"/>
            <a:ext cx="1408228" cy="1000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1000" y="1602699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History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085029"/>
              </p:ext>
            </p:extLst>
          </p:nvPr>
        </p:nvGraphicFramePr>
        <p:xfrm>
          <a:off x="4724400" y="1941196"/>
          <a:ext cx="357505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2414402" imgH="2691114" progId="Word.Document.8">
                  <p:embed/>
                </p:oleObj>
              </mc:Choice>
              <mc:Fallback>
                <p:oleObj name="Document" r:id="rId4" imgW="2414402" imgH="2691114" progId="Word.Document.8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941196"/>
                        <a:ext cx="357505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04800" y="2743200"/>
            <a:ext cx="411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Boys scheme started in 1956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Girls scheme started in 1958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61886" y="3844339"/>
            <a:ext cx="393546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At any one time over 450,000 young people are taking part in the Award in over 120 countries</a:t>
            </a:r>
          </a:p>
        </p:txBody>
      </p:sp>
    </p:spTree>
    <p:extLst>
      <p:ext uri="{BB962C8B-B14F-4D97-AF65-F5344CB8AC3E}">
        <p14:creationId xmlns:p14="http://schemas.microsoft.com/office/powerpoint/2010/main" val="35010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99" y="1096179"/>
            <a:ext cx="3380001" cy="122271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Award Structure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51869"/>
              </p:ext>
            </p:extLst>
          </p:nvPr>
        </p:nvGraphicFramePr>
        <p:xfrm>
          <a:off x="685802" y="2293764"/>
          <a:ext cx="7924799" cy="3669539"/>
        </p:xfrm>
        <a:graphic>
          <a:graphicData uri="http://schemas.openxmlformats.org/drawingml/2006/table">
            <a:tbl>
              <a:tblPr/>
              <a:tblGrid>
                <a:gridCol w="253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9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Bronze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Silver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Gold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47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Year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Year 10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Year 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6747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11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11" charset="-128"/>
                        </a:rPr>
                        <a:t>All awards must be completed by the participant's 25th birthday.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666115" y="1365996"/>
            <a:ext cx="83058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What does the DofE </a:t>
            </a:r>
            <a:r>
              <a:rPr lang="en-US" altLang="en-US" sz="2200" dirty="0" err="1">
                <a:latin typeface="Arial" panose="020B0604020202020204" pitchFamily="34" charset="0"/>
              </a:rPr>
              <a:t>programme</a:t>
            </a:r>
            <a:r>
              <a:rPr lang="en-US" altLang="en-US" sz="2200" dirty="0">
                <a:latin typeface="Arial" panose="020B0604020202020204" pitchFamily="34" charset="0"/>
              </a:rPr>
              <a:t> involve?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952500" y="2056066"/>
            <a:ext cx="7239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E80649"/>
                </a:solidFill>
                <a:latin typeface="Arial" panose="020B0604020202020204" pitchFamily="34" charset="0"/>
              </a:rPr>
              <a:t>Volunteering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Helping someone, your community or the environment</a:t>
            </a:r>
            <a:endParaRPr lang="en-US" altLang="en-US" sz="1300" dirty="0">
              <a:solidFill>
                <a:srgbClr val="FF372B"/>
              </a:solidFill>
              <a:latin typeface="Lucida Grande" charset="0"/>
            </a:endParaRP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923624" y="3075714"/>
            <a:ext cx="6858000" cy="71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C726"/>
                </a:solidFill>
                <a:latin typeface="Arial" panose="020B0604020202020204" pitchFamily="34" charset="0"/>
              </a:rPr>
              <a:t>Physical Recreation Section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Becoming fitter through sport, dance or fitness activities</a:t>
            </a:r>
            <a:endParaRPr lang="en-US" altLang="en-US" sz="1300" dirty="0">
              <a:solidFill>
                <a:srgbClr val="000000"/>
              </a:solidFill>
              <a:latin typeface="Lucida Grande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52500" y="4036196"/>
            <a:ext cx="662699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1F67D1"/>
                </a:solidFill>
                <a:latin typeface="Arial" panose="020B0604020202020204" pitchFamily="34" charset="0"/>
              </a:rPr>
              <a:t>Skills Section</a:t>
            </a: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Developing existing talents or trying something new</a:t>
            </a:r>
            <a:r>
              <a:rPr lang="en-US" altLang="en-US" sz="1300" dirty="0">
                <a:solidFill>
                  <a:srgbClr val="000000"/>
                </a:solidFill>
                <a:latin typeface="Lucida Grande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624" y="507916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76B900"/>
                </a:solidFill>
                <a:latin typeface="Arial" panose="020B0604020202020204" pitchFamily="34" charset="0"/>
              </a:rPr>
              <a:t>Expedition Section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Planning, training for and completing an adventurous journey</a:t>
            </a:r>
            <a:r>
              <a:rPr lang="en-US" altLang="en-US" sz="1200" dirty="0">
                <a:solidFill>
                  <a:srgbClr val="000000"/>
                </a:solidFill>
                <a:latin typeface="Lucida Grande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304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901694" y="1281572"/>
            <a:ext cx="2362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E80649"/>
                </a:solidFill>
                <a:latin typeface="Arial" panose="020B0604020202020204" pitchFamily="34" charset="0"/>
              </a:rPr>
              <a:t>Volunteering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22" name="Picture 4" descr="http://www.fakefestivals.co.uk/images/team/st-johns-ambulance.jpg"/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" t="3962" r="-1"/>
          <a:stretch>
            <a:fillRect/>
          </a:stretch>
        </p:blipFill>
        <p:spPr bwMode="auto">
          <a:xfrm>
            <a:off x="200135" y="1807331"/>
            <a:ext cx="1600200" cy="18471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http://www.safewatersports.co.uk/images/11018.jpg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/>
          <a:stretch>
            <a:fillRect/>
          </a:stretch>
        </p:blipFill>
        <p:spPr bwMode="auto">
          <a:xfrm>
            <a:off x="7036221" y="1314165"/>
            <a:ext cx="1747429" cy="2103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7" descr="http://www.dailyyonder.com/files/u2/Georgine540.jpg"/>
          <p:cNvPicPr>
            <a:picLocks noChangeAspect="1" noChangeArrowheads="1"/>
          </p:cNvPicPr>
          <p:nvPr/>
        </p:nvPicPr>
        <p:blipFill rotWithShape="1"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r="2856" b="14907"/>
          <a:stretch>
            <a:fillRect/>
          </a:stretch>
        </p:blipFill>
        <p:spPr bwMode="auto">
          <a:xfrm>
            <a:off x="2610683" y="4752606"/>
            <a:ext cx="2151062" cy="1434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 descr="http://www.lythamhigh.lancs.sch.uk/pages/News/latest_images/2%20Oct/beavers.jpg"/>
          <p:cNvPicPr>
            <a:picLocks noChangeAspect="1" noChangeArrowheads="1"/>
          </p:cNvPicPr>
          <p:nvPr/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246" y="4142044"/>
            <a:ext cx="2235507" cy="1606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" descr="http://static.guim.co.uk/sys-images/Guardian/Pix/pictures/2009/2/16/1234792448528/Charity-Funding-How-Chari-001.jpg"/>
          <p:cNvPicPr>
            <a:picLocks noChangeAspect="1" noChangeArrowheads="1"/>
          </p:cNvPicPr>
          <p:nvPr/>
        </p:nvPicPr>
        <p:blipFill rotWithShape="1"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0" t="487" r="8697" b="8735"/>
          <a:stretch>
            <a:fillRect/>
          </a:stretch>
        </p:blipFill>
        <p:spPr bwMode="auto">
          <a:xfrm>
            <a:off x="336573" y="4012757"/>
            <a:ext cx="1803712" cy="1392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1901694" y="1989320"/>
            <a:ext cx="44991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Community Action &amp; awareness raising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225397" y="3438173"/>
            <a:ext cx="50136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Helping people, a charity or community      organisation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140285" y="2804154"/>
            <a:ext cx="47536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Working with Environment or animals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2696857" y="4223853"/>
            <a:ext cx="3529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Coaching or teaching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9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324100" y="1339665"/>
            <a:ext cx="3581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FFC94C"/>
                </a:solidFill>
                <a:latin typeface="Arial" panose="020B0604020202020204" pitchFamily="34" charset="0"/>
              </a:rPr>
              <a:t>Physical Recreation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23" name="Picture 11" descr="http://rls.missouristate.edu/intern/CanoeingPaddling.jpg"/>
          <p:cNvPicPr>
            <a:picLocks noChangeAspect="1" noChangeArrowheads="1"/>
          </p:cNvPicPr>
          <p:nvPr/>
        </p:nvPicPr>
        <p:blipFill rotWithShape="1"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41" r="1972"/>
          <a:stretch>
            <a:fillRect/>
          </a:stretch>
        </p:blipFill>
        <p:spPr bwMode="auto">
          <a:xfrm>
            <a:off x="411075" y="3749821"/>
            <a:ext cx="1932010" cy="2058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 descr="http://sitemaker.umich.edu/dolan.356/files/skateboard-pics-hp0704.jpg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r="6721"/>
          <a:stretch>
            <a:fillRect/>
          </a:stretch>
        </p:blipFill>
        <p:spPr bwMode="auto">
          <a:xfrm>
            <a:off x="443073" y="1403497"/>
            <a:ext cx="1857054" cy="2099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8" descr="http://www.army.mod.uk/images/central-panel/judo_400.jpg"/>
          <p:cNvPicPr>
            <a:picLocks noChangeAspect="1" noChangeArrowheads="1"/>
          </p:cNvPicPr>
          <p:nvPr/>
        </p:nvPicPr>
        <p:blipFill rotWithShape="1"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/>
          <a:stretch>
            <a:fillRect/>
          </a:stretch>
        </p:blipFill>
        <p:spPr bwMode="auto">
          <a:xfrm>
            <a:off x="6580648" y="3597876"/>
            <a:ext cx="2116489" cy="1719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 descr="http://www.athleticclubs.co.uk/wp-content/uploads/2008/09/athletics-track.jpg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1" y="4343400"/>
            <a:ext cx="1347690" cy="18522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r="6250"/>
          <a:stretch/>
        </p:blipFill>
        <p:spPr bwMode="auto">
          <a:xfrm>
            <a:off x="6059292" y="1302100"/>
            <a:ext cx="1579601" cy="1974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2647304" y="1903192"/>
            <a:ext cx="3657600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Dance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Racket Sports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Extreme sports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Fitness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Martial arts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Individual sports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Team sports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 </a:t>
            </a:r>
            <a:r>
              <a:rPr lang="en-GB" altLang="en-US" dirty="0">
                <a:latin typeface="Arial" panose="020B0604020202020204" pitchFamily="34" charset="0"/>
              </a:rPr>
              <a:t>Water Sports </a:t>
            </a:r>
          </a:p>
        </p:txBody>
      </p:sp>
    </p:spTree>
    <p:extLst>
      <p:ext uri="{BB962C8B-B14F-4D97-AF65-F5344CB8AC3E}">
        <p14:creationId xmlns:p14="http://schemas.microsoft.com/office/powerpoint/2010/main" val="32606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x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210879" y="1225517"/>
            <a:ext cx="121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dirty="0">
                <a:solidFill>
                  <a:srgbClr val="1F67D1"/>
                </a:solidFill>
                <a:latin typeface="Arial" panose="020B0604020202020204" pitchFamily="34" charset="0"/>
              </a:rPr>
              <a:t>Skills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19" name="Picture 12" descr="700248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528" y="1432023"/>
            <a:ext cx="1777320" cy="146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dogtrain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3448" r="8824"/>
          <a:stretch/>
        </p:blipFill>
        <p:spPr bwMode="auto">
          <a:xfrm>
            <a:off x="353799" y="3216276"/>
            <a:ext cx="1447800" cy="162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7" descr="Pond dipping 000_1103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3448" r="9375" b="6896"/>
          <a:stretch/>
        </p:blipFill>
        <p:spPr bwMode="auto">
          <a:xfrm>
            <a:off x="669892" y="1333989"/>
            <a:ext cx="1679749" cy="1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1" y="4911002"/>
            <a:ext cx="2057400" cy="13586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11" y="3000724"/>
            <a:ext cx="2002435" cy="14684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32" y="4666551"/>
            <a:ext cx="1727691" cy="1520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91374" y="1741883"/>
            <a:ext cx="35814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Natural world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Music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Life skills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Sports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Performance arts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Media &amp; communication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Learning &amp; collecting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Care of animals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Science &amp; technology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Creative Arts</a:t>
            </a:r>
          </a:p>
        </p:txBody>
      </p:sp>
    </p:spTree>
    <p:extLst>
      <p:ext uri="{BB962C8B-B14F-4D97-AF65-F5344CB8AC3E}">
        <p14:creationId xmlns:p14="http://schemas.microsoft.com/office/powerpoint/2010/main" val="399581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430213"/>
            <a:ext cx="369411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cs typeface="Arial" pitchFamily="34" charset="0"/>
              </a:rPr>
              <a:t>Physics Department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 rot="10800000">
            <a:off x="0" y="6467472"/>
            <a:ext cx="9144000" cy="466727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rgbClr val="00007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3352800"/>
            <a:ext cx="73914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x</a:t>
            </a:r>
            <a:endParaRPr kumimoji="0" lang="en-GB" sz="3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" y="0"/>
            <a:ext cx="9144000" cy="1143000"/>
            <a:chOff x="1" y="0"/>
            <a:chExt cx="9144000" cy="1143000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9144000" cy="1143000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" y="1066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  <p:sp>
          <p:nvSpPr>
            <p:cNvPr id="12" name="Text Box 66"/>
            <p:cNvSpPr txBox="1"/>
            <p:nvPr/>
          </p:nvSpPr>
          <p:spPr>
            <a:xfrm>
              <a:off x="1066800" y="268604"/>
              <a:ext cx="3752215" cy="874396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B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EECHEN </a:t>
              </a:r>
              <a:r>
                <a:rPr lang="en-GB" sz="28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C</a:t>
              </a:r>
              <a:r>
                <a:rPr lang="en-GB" sz="2400" kern="0" cap="small" dirty="0">
                  <a:solidFill>
                    <a:srgbClr val="FCC173"/>
                  </a:solidFill>
                  <a:latin typeface="Copperplate Gothic Light"/>
                  <a:ea typeface="Calibri"/>
                  <a:cs typeface="Times New Roman"/>
                </a:rPr>
                <a:t>LIFF</a:t>
              </a:r>
            </a:p>
          </p:txBody>
        </p:sp>
        <p:pic>
          <p:nvPicPr>
            <p:cNvPr id="13" name="Picture 12"/>
            <p:cNvPicPr/>
            <p:nvPr/>
          </p:nvPicPr>
          <p:blipFill rotWithShape="1">
            <a:blip r:embed="rId3" cstate="print">
              <a:clrChange>
                <a:clrFrom>
                  <a:srgbClr val="3D4981"/>
                </a:clrFrom>
                <a:clrTo>
                  <a:srgbClr val="3D498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631"/>
            <a:stretch/>
          </p:blipFill>
          <p:spPr bwMode="auto">
            <a:xfrm>
              <a:off x="353799" y="76200"/>
              <a:ext cx="1017801" cy="9302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0" y="6441233"/>
            <a:ext cx="9144001" cy="492967"/>
            <a:chOff x="0" y="6365032"/>
            <a:chExt cx="9144001" cy="492967"/>
          </a:xfrm>
        </p:grpSpPr>
        <p:sp>
          <p:nvSpPr>
            <p:cNvPr id="15" name="Rectangle 14"/>
            <p:cNvSpPr/>
            <p:nvPr/>
          </p:nvSpPr>
          <p:spPr>
            <a:xfrm>
              <a:off x="1" y="6365032"/>
              <a:ext cx="9144000" cy="492967"/>
            </a:xfrm>
            <a:prstGeom prst="rect">
              <a:avLst/>
            </a:prstGeom>
            <a:gradFill flip="none" rotWithShape="1">
              <a:gsLst>
                <a:gs pos="0">
                  <a:srgbClr val="3D4A81">
                    <a:shade val="30000"/>
                    <a:satMod val="115000"/>
                  </a:srgbClr>
                </a:gs>
                <a:gs pos="14000">
                  <a:srgbClr val="3D4A81">
                    <a:shade val="67500"/>
                    <a:satMod val="115000"/>
                  </a:srgbClr>
                </a:gs>
                <a:gs pos="100000">
                  <a:srgbClr val="3D4A81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0" y="640080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FCC173"/>
              </a:solidFill>
              <a:prstDash val="solid"/>
            </a:ln>
            <a:effectLst/>
          </p:spPr>
        </p:cxnSp>
      </p:grp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210878" y="1225517"/>
            <a:ext cx="28851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1F67D1"/>
                </a:solidFill>
                <a:latin typeface="Arial" panose="020B0604020202020204" pitchFamily="34" charset="0"/>
              </a:rPr>
              <a:t>EXPEDITION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2891374" y="1741883"/>
            <a:ext cx="4119026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At BCS the Bronze expedition programme is designed to be inclusive, exciting, fun and comprehensive. Covering all aspects of expedition training.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b="1" dirty="0">
                <a:latin typeface="Arial" panose="020B0604020202020204" pitchFamily="34" charset="0"/>
              </a:rPr>
              <a:t>The programme 2021-22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Fortnightly sessions in school starting after the October break.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A local walk March 2022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dirty="0">
                <a:latin typeface="Arial" panose="020B0604020202020204" pitchFamily="34" charset="0"/>
              </a:rPr>
              <a:t>Practice Expedition April 2022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>
                <a:latin typeface="Arial" panose="020B0604020202020204" pitchFamily="34" charset="0"/>
              </a:rPr>
              <a:t>Qualifying Expedition June 2022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FCF4758A-1DE7-491A-A5E9-741AA47FA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138" y="1387626"/>
            <a:ext cx="2210923" cy="18889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Content Placeholder 3">
            <a:extLst>
              <a:ext uri="{FF2B5EF4-FFF2-40B4-BE49-F238E27FC236}">
                <a16:creationId xmlns:a16="http://schemas.microsoft.com/office/drawing/2014/main" id="{E201BCBA-8584-4844-BB1C-193713BB4B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t="3016"/>
          <a:stretch/>
        </p:blipFill>
        <p:spPr>
          <a:xfrm>
            <a:off x="381001" y="3581400"/>
            <a:ext cx="2096060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8" name="Picture 2" descr="The Duke of Edinburgh's Award - Wikipedia">
            <a:extLst>
              <a:ext uri="{FF2B5EF4-FFF2-40B4-BE49-F238E27FC236}">
                <a16:creationId xmlns:a16="http://schemas.microsoft.com/office/drawing/2014/main" id="{1F6C3B0A-EFD2-4089-A3F8-167523013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00" y="1518835"/>
            <a:ext cx="2095500" cy="290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10000">
        <p14:flash/>
      </p:transition>
    </mc:Choice>
    <mc:Fallback xmlns="">
      <p:transition spd="slow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2285</TotalTime>
  <Words>726</Words>
  <Application>Microsoft Office PowerPoint</Application>
  <PresentationFormat>On-screen Show (4:3)</PresentationFormat>
  <Paragraphs>168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Candara</vt:lpstr>
      <vt:lpstr>Cavolini</vt:lpstr>
      <vt:lpstr>Copperplate Gothic Light</vt:lpstr>
      <vt:lpstr>Lucida Grande</vt:lpstr>
      <vt:lpstr>Wingdings 3</vt:lpstr>
      <vt:lpstr>Office Theme</vt:lpstr>
      <vt:lpstr>Document</vt:lpstr>
      <vt:lpstr>Bronze DofE at Beechen Cliff School 2021-22 </vt:lpstr>
      <vt:lpstr>PowerPoint Presentation</vt:lpstr>
      <vt:lpstr>PowerPoint Presentation</vt:lpstr>
      <vt:lpstr>Award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When you sign up….</vt:lpstr>
      <vt:lpstr>Implications of Covid.</vt:lpstr>
      <vt:lpstr>What next?</vt:lpstr>
      <vt:lpstr>OF ALL THE PATHS YOU TAKE IN LIFE, MAKE SURE A FEW OF THEM ARE DIRT. JOHN MUIR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Matheson</dc:creator>
  <cp:lastModifiedBy>Jane</cp:lastModifiedBy>
  <cp:revision>78</cp:revision>
  <dcterms:created xsi:type="dcterms:W3CDTF">2006-08-16T00:00:00Z</dcterms:created>
  <dcterms:modified xsi:type="dcterms:W3CDTF">2021-06-30T09:32:51Z</dcterms:modified>
</cp:coreProperties>
</file>