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10160000" cy="15303500"/>
  <p:notesSz cx="6858000" cy="9144000"/>
  <p:embeddedFontLst>
    <p:embeddedFont>
      <p:font typeface="Calibri" pitchFamily="34" charset="0"/>
      <p:regular r:id="rId12"/>
      <p:bold r:id="rId13"/>
      <p:italic r:id="rId14"/>
      <p:boldItalic r:id="rId1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6" d="100"/>
          <a:sy n="46" d="100"/>
        </p:scale>
        <p:origin x="-1710" y="-114"/>
      </p:cViewPr>
      <p:guideLst>
        <p:guide orient="horz" pos="4820"/>
        <p:guide pos="320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4754007"/>
            <a:ext cx="8636000" cy="3280334"/>
          </a:xfrm>
        </p:spPr>
        <p:txBody>
          <a:bodyPr/>
          <a:lstStyle/>
          <a:p>
            <a:r>
              <a:rPr lang="en-US" smtClean="0"/>
              <a:t>Click to edit Master title style</a:t>
            </a:r>
            <a:endParaRPr lang="en-GB"/>
          </a:p>
        </p:txBody>
      </p:sp>
      <p:sp>
        <p:nvSpPr>
          <p:cNvPr id="3" name="Subtitle 2"/>
          <p:cNvSpPr>
            <a:spLocks noGrp="1"/>
          </p:cNvSpPr>
          <p:nvPr>
            <p:ph type="subTitle" idx="1"/>
          </p:nvPr>
        </p:nvSpPr>
        <p:spPr>
          <a:xfrm>
            <a:off x="1524000" y="8671984"/>
            <a:ext cx="7112000" cy="3910894"/>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4B4729E-014E-4363-9DA9-DDF3C5A884E5}" type="datetimeFigureOut">
              <a:rPr lang="en-GB" smtClean="0"/>
              <a:t>27/01/2016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E260134-2DF1-4EA5-ADC7-5B2BB44F68A3}" type="slidenum">
              <a:rPr lang="en-GB" smtClean="0"/>
              <a:t>‹#›</a:t>
            </a:fld>
            <a:endParaRPr lang="en-GB"/>
          </a:p>
        </p:txBody>
      </p:sp>
    </p:spTree>
    <p:extLst>
      <p:ext uri="{BB962C8B-B14F-4D97-AF65-F5344CB8AC3E}">
        <p14:creationId xmlns:p14="http://schemas.microsoft.com/office/powerpoint/2010/main" val="3767315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4B4729E-014E-4363-9DA9-DDF3C5A884E5}" type="datetimeFigureOut">
              <a:rPr lang="en-GB" smtClean="0"/>
              <a:t>27/01/2016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E260134-2DF1-4EA5-ADC7-5B2BB44F68A3}" type="slidenum">
              <a:rPr lang="en-GB" smtClean="0"/>
              <a:t>‹#›</a:t>
            </a:fld>
            <a:endParaRPr lang="en-GB"/>
          </a:p>
        </p:txBody>
      </p:sp>
    </p:spTree>
    <p:extLst>
      <p:ext uri="{BB962C8B-B14F-4D97-AF65-F5344CB8AC3E}">
        <p14:creationId xmlns:p14="http://schemas.microsoft.com/office/powerpoint/2010/main" val="509430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612853"/>
            <a:ext cx="2286000" cy="1305757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08001" y="612853"/>
            <a:ext cx="6688667" cy="1305757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4B4729E-014E-4363-9DA9-DDF3C5A884E5}" type="datetimeFigureOut">
              <a:rPr lang="en-GB" smtClean="0"/>
              <a:t>27/01/2016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E260134-2DF1-4EA5-ADC7-5B2BB44F68A3}" type="slidenum">
              <a:rPr lang="en-GB" smtClean="0"/>
              <a:t>‹#›</a:t>
            </a:fld>
            <a:endParaRPr lang="en-GB"/>
          </a:p>
        </p:txBody>
      </p:sp>
    </p:spTree>
    <p:extLst>
      <p:ext uri="{BB962C8B-B14F-4D97-AF65-F5344CB8AC3E}">
        <p14:creationId xmlns:p14="http://schemas.microsoft.com/office/powerpoint/2010/main" val="2475707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4B4729E-014E-4363-9DA9-DDF3C5A884E5}" type="datetimeFigureOut">
              <a:rPr lang="en-GB" smtClean="0"/>
              <a:t>27/01/2016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E260134-2DF1-4EA5-ADC7-5B2BB44F68A3}" type="slidenum">
              <a:rPr lang="en-GB" smtClean="0"/>
              <a:t>‹#›</a:t>
            </a:fld>
            <a:endParaRPr lang="en-GB"/>
          </a:p>
        </p:txBody>
      </p:sp>
    </p:spTree>
    <p:extLst>
      <p:ext uri="{BB962C8B-B14F-4D97-AF65-F5344CB8AC3E}">
        <p14:creationId xmlns:p14="http://schemas.microsoft.com/office/powerpoint/2010/main" val="2133920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2570" y="9833919"/>
            <a:ext cx="8636000" cy="303944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802570" y="6486277"/>
            <a:ext cx="8636000" cy="33476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B4729E-014E-4363-9DA9-DDF3C5A884E5}" type="datetimeFigureOut">
              <a:rPr lang="en-GB" smtClean="0"/>
              <a:t>27/01/2016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E260134-2DF1-4EA5-ADC7-5B2BB44F68A3}" type="slidenum">
              <a:rPr lang="en-GB" smtClean="0"/>
              <a:t>‹#›</a:t>
            </a:fld>
            <a:endParaRPr lang="en-GB"/>
          </a:p>
        </p:txBody>
      </p:sp>
    </p:spTree>
    <p:extLst>
      <p:ext uri="{BB962C8B-B14F-4D97-AF65-F5344CB8AC3E}">
        <p14:creationId xmlns:p14="http://schemas.microsoft.com/office/powerpoint/2010/main" val="4235739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508000" y="3570820"/>
            <a:ext cx="4487333" cy="100996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164667" y="3570820"/>
            <a:ext cx="4487333" cy="100996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4B4729E-014E-4363-9DA9-DDF3C5A884E5}" type="datetimeFigureOut">
              <a:rPr lang="en-GB" smtClean="0"/>
              <a:t>27/01/2016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E260134-2DF1-4EA5-ADC7-5B2BB44F68A3}" type="slidenum">
              <a:rPr lang="en-GB" smtClean="0"/>
              <a:t>‹#›</a:t>
            </a:fld>
            <a:endParaRPr lang="en-GB"/>
          </a:p>
        </p:txBody>
      </p:sp>
    </p:spTree>
    <p:extLst>
      <p:ext uri="{BB962C8B-B14F-4D97-AF65-F5344CB8AC3E}">
        <p14:creationId xmlns:p14="http://schemas.microsoft.com/office/powerpoint/2010/main" val="3133982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508000" y="3425576"/>
            <a:ext cx="4489098" cy="142761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4853193"/>
            <a:ext cx="4489098" cy="881722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5161141" y="3425576"/>
            <a:ext cx="4490861" cy="142761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1141" y="4853193"/>
            <a:ext cx="4490861" cy="881722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4B4729E-014E-4363-9DA9-DDF3C5A884E5}" type="datetimeFigureOut">
              <a:rPr lang="en-GB" smtClean="0"/>
              <a:t>27/01/2016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E260134-2DF1-4EA5-ADC7-5B2BB44F68A3}" type="slidenum">
              <a:rPr lang="en-GB" smtClean="0"/>
              <a:t>‹#›</a:t>
            </a:fld>
            <a:endParaRPr lang="en-GB"/>
          </a:p>
        </p:txBody>
      </p:sp>
    </p:spTree>
    <p:extLst>
      <p:ext uri="{BB962C8B-B14F-4D97-AF65-F5344CB8AC3E}">
        <p14:creationId xmlns:p14="http://schemas.microsoft.com/office/powerpoint/2010/main" val="1942047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4B4729E-014E-4363-9DA9-DDF3C5A884E5}" type="datetimeFigureOut">
              <a:rPr lang="en-GB" smtClean="0"/>
              <a:t>27/01/2016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E260134-2DF1-4EA5-ADC7-5B2BB44F68A3}" type="slidenum">
              <a:rPr lang="en-GB" smtClean="0"/>
              <a:t>‹#›</a:t>
            </a:fld>
            <a:endParaRPr lang="en-GB"/>
          </a:p>
        </p:txBody>
      </p:sp>
    </p:spTree>
    <p:extLst>
      <p:ext uri="{BB962C8B-B14F-4D97-AF65-F5344CB8AC3E}">
        <p14:creationId xmlns:p14="http://schemas.microsoft.com/office/powerpoint/2010/main" val="1752373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B4729E-014E-4363-9DA9-DDF3C5A884E5}" type="datetimeFigureOut">
              <a:rPr lang="en-GB" smtClean="0"/>
              <a:t>27/01/2016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E260134-2DF1-4EA5-ADC7-5B2BB44F68A3}" type="slidenum">
              <a:rPr lang="en-GB" smtClean="0"/>
              <a:t>‹#›</a:t>
            </a:fld>
            <a:endParaRPr lang="en-GB"/>
          </a:p>
        </p:txBody>
      </p:sp>
    </p:spTree>
    <p:extLst>
      <p:ext uri="{BB962C8B-B14F-4D97-AF65-F5344CB8AC3E}">
        <p14:creationId xmlns:p14="http://schemas.microsoft.com/office/powerpoint/2010/main" val="603133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306"/>
            <a:ext cx="3342570" cy="2593093"/>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972278" y="609310"/>
            <a:ext cx="5679722" cy="13061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508001" y="3202403"/>
            <a:ext cx="3342570" cy="1046802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B4729E-014E-4363-9DA9-DDF3C5A884E5}" type="datetimeFigureOut">
              <a:rPr lang="en-GB" smtClean="0"/>
              <a:t>27/01/2016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E260134-2DF1-4EA5-ADC7-5B2BB44F68A3}" type="slidenum">
              <a:rPr lang="en-GB" smtClean="0"/>
              <a:t>‹#›</a:t>
            </a:fld>
            <a:endParaRPr lang="en-GB"/>
          </a:p>
        </p:txBody>
      </p:sp>
    </p:spTree>
    <p:extLst>
      <p:ext uri="{BB962C8B-B14F-4D97-AF65-F5344CB8AC3E}">
        <p14:creationId xmlns:p14="http://schemas.microsoft.com/office/powerpoint/2010/main" val="1659508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1431" y="10712450"/>
            <a:ext cx="6096000" cy="1264665"/>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991431" y="1367396"/>
            <a:ext cx="6096000" cy="918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991431" y="11977115"/>
            <a:ext cx="6096000" cy="179603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B4729E-014E-4363-9DA9-DDF3C5A884E5}" type="datetimeFigureOut">
              <a:rPr lang="en-GB" smtClean="0"/>
              <a:t>27/01/2016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E260134-2DF1-4EA5-ADC7-5B2BB44F68A3}" type="slidenum">
              <a:rPr lang="en-GB" smtClean="0"/>
              <a:t>‹#›</a:t>
            </a:fld>
            <a:endParaRPr lang="en-GB"/>
          </a:p>
        </p:txBody>
      </p:sp>
    </p:spTree>
    <p:extLst>
      <p:ext uri="{BB962C8B-B14F-4D97-AF65-F5344CB8AC3E}">
        <p14:creationId xmlns:p14="http://schemas.microsoft.com/office/powerpoint/2010/main" val="4038315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612850"/>
            <a:ext cx="9144000" cy="255058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508000" y="3570820"/>
            <a:ext cx="9144000" cy="1009960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508001" y="14184081"/>
            <a:ext cx="2370667" cy="814770"/>
          </a:xfrm>
          <a:prstGeom prst="rect">
            <a:avLst/>
          </a:prstGeom>
        </p:spPr>
        <p:txBody>
          <a:bodyPr vert="horz" lIns="91440" tIns="45720" rIns="91440" bIns="45720" rtlCol="0" anchor="ctr"/>
          <a:lstStyle>
            <a:lvl1pPr algn="l">
              <a:defRPr sz="1200">
                <a:solidFill>
                  <a:schemeClr val="tx1">
                    <a:tint val="75000"/>
                  </a:schemeClr>
                </a:solidFill>
              </a:defRPr>
            </a:lvl1pPr>
          </a:lstStyle>
          <a:p>
            <a:fld id="{64B4729E-014E-4363-9DA9-DDF3C5A884E5}" type="datetimeFigureOut">
              <a:rPr lang="en-GB" smtClean="0"/>
              <a:t>27/01/2016</a:t>
            </a:fld>
            <a:endParaRPr lang="en-GB"/>
          </a:p>
        </p:txBody>
      </p:sp>
      <p:sp>
        <p:nvSpPr>
          <p:cNvPr id="5" name="Footer Placeholder 4"/>
          <p:cNvSpPr>
            <a:spLocks noGrp="1"/>
          </p:cNvSpPr>
          <p:nvPr>
            <p:ph type="ftr" sz="quarter" idx="3"/>
          </p:nvPr>
        </p:nvSpPr>
        <p:spPr>
          <a:xfrm>
            <a:off x="3471335" y="14184081"/>
            <a:ext cx="3217333" cy="81477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7281334" y="14184081"/>
            <a:ext cx="2370667" cy="814770"/>
          </a:xfrm>
          <a:prstGeom prst="rect">
            <a:avLst/>
          </a:prstGeom>
        </p:spPr>
        <p:txBody>
          <a:bodyPr vert="horz" lIns="91440" tIns="45720" rIns="91440" bIns="45720" rtlCol="0" anchor="ctr"/>
          <a:lstStyle>
            <a:lvl1pPr algn="r">
              <a:defRPr sz="1200">
                <a:solidFill>
                  <a:schemeClr val="tx1">
                    <a:tint val="75000"/>
                  </a:schemeClr>
                </a:solidFill>
              </a:defRPr>
            </a:lvl1pPr>
          </a:lstStyle>
          <a:p>
            <a:fld id="{3E260134-2DF1-4EA5-ADC7-5B2BB44F68A3}" type="slidenum">
              <a:rPr lang="en-GB" smtClean="0"/>
              <a:t>‹#›</a:t>
            </a:fld>
            <a:endParaRPr lang="en-GB"/>
          </a:p>
        </p:txBody>
      </p:sp>
    </p:spTree>
    <p:extLst>
      <p:ext uri="{BB962C8B-B14F-4D97-AF65-F5344CB8AC3E}">
        <p14:creationId xmlns:p14="http://schemas.microsoft.com/office/powerpoint/2010/main" val="26857564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VykqqONDFO8" TargetMode="External"/><Relationship Id="rId2" Type="http://schemas.openxmlformats.org/officeDocument/2006/relationships/hyperlink" Target="https://www.youtube.com/watch?v=88HGSryMPuE"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12700" y="38100"/>
            <a:ext cx="10160000" cy="6773291"/>
          </a:xfrm>
          <a:prstGeom prst="rect">
            <a:avLst/>
          </a:prstGeom>
          <a:solidFill>
            <a:scrgbClr r="0" g="0" b="0">
              <a:alpha val="0"/>
            </a:scrgbClr>
          </a:solidFill>
        </p:spPr>
      </p:pic>
      <p:sp>
        <p:nvSpPr>
          <p:cNvPr id="3" name="TextBox 2"/>
          <p:cNvSpPr txBox="1"/>
          <p:nvPr/>
        </p:nvSpPr>
        <p:spPr>
          <a:xfrm>
            <a:off x="419100" y="0"/>
            <a:ext cx="9601200" cy="2185214"/>
          </a:xfrm>
          <a:prstGeom prst="rect">
            <a:avLst/>
          </a:prstGeom>
          <a:noFill/>
        </p:spPr>
        <p:txBody>
          <a:bodyPr vert="horz" rtlCol="0">
            <a:spAutoFit/>
          </a:bodyPr>
          <a:lstStyle/>
          <a:p>
            <a:pPr algn="r"/>
            <a:r>
              <a:rPr lang="en-GB" sz="1200" b="1" smtClean="0">
                <a:solidFill>
                  <a:srgbClr val="0000FF"/>
                </a:solidFill>
                <a:latin typeface="Trebuchet MS - 16"/>
              </a:rPr>
              <a:t>Welsh winter mountaineering club trip</a:t>
            </a:r>
          </a:p>
          <a:p>
            <a:pPr algn="r"/>
            <a:endParaRPr lang="en-GB" sz="1200" b="1" smtClean="0">
              <a:solidFill>
                <a:srgbClr val="0000FF"/>
              </a:solidFill>
              <a:latin typeface="Trebuchet MS - 16"/>
            </a:endParaRPr>
          </a:p>
          <a:p>
            <a:pPr algn="r"/>
            <a:r>
              <a:rPr lang="en-GB" sz="1200" b="1" smtClean="0">
                <a:solidFill>
                  <a:srgbClr val="0000FF"/>
                </a:solidFill>
                <a:latin typeface="Trebuchet MS - 16"/>
              </a:rPr>
              <a:t>Tom Moat</a:t>
            </a:r>
          </a:p>
          <a:p>
            <a:pPr algn="r"/>
            <a:r>
              <a:rPr lang="en-GB" sz="1200" b="1" smtClean="0">
                <a:solidFill>
                  <a:srgbClr val="0000FF"/>
                </a:solidFill>
                <a:latin typeface="Trebuchet MS - 16"/>
              </a:rPr>
              <a:t>Dave Brewer</a:t>
            </a:r>
          </a:p>
          <a:p>
            <a:pPr algn="r"/>
            <a:r>
              <a:rPr lang="en-GB" sz="1200" b="1" smtClean="0">
                <a:solidFill>
                  <a:srgbClr val="0000FF"/>
                </a:solidFill>
                <a:latin typeface="Trebuchet MS - 16"/>
              </a:rPr>
              <a:t>Dave Murphy</a:t>
            </a:r>
          </a:p>
          <a:p>
            <a:pPr algn="r"/>
            <a:r>
              <a:rPr lang="en-GB" sz="1200" b="1" smtClean="0">
                <a:solidFill>
                  <a:srgbClr val="0000FF"/>
                </a:solidFill>
                <a:latin typeface="Trebuchet MS - 16"/>
              </a:rPr>
              <a:t>Hazel Hughes</a:t>
            </a:r>
          </a:p>
          <a:p>
            <a:pPr algn="r"/>
            <a:r>
              <a:rPr lang="en-GB" sz="1200" b="1" smtClean="0">
                <a:solidFill>
                  <a:srgbClr val="0000FF"/>
                </a:solidFill>
                <a:latin typeface="Trebuchet MS - 16"/>
              </a:rPr>
              <a:t>Hugo Lopez</a:t>
            </a:r>
          </a:p>
          <a:p>
            <a:pPr algn="r"/>
            <a:endParaRPr lang="en-GB" sz="1200" b="1" smtClean="0">
              <a:solidFill>
                <a:srgbClr val="0000FF"/>
              </a:solidFill>
              <a:latin typeface="Trebuchet MS - 16"/>
            </a:endParaRPr>
          </a:p>
          <a:p>
            <a:pPr algn="r"/>
            <a:r>
              <a:rPr lang="en-GB" sz="1200" b="1" smtClean="0">
                <a:solidFill>
                  <a:srgbClr val="0000FF"/>
                </a:solidFill>
                <a:latin typeface="Trebuchet MS - 16"/>
              </a:rPr>
              <a:t>Rough itinerary</a:t>
            </a:r>
          </a:p>
          <a:p>
            <a:pPr algn="r"/>
            <a:r>
              <a:rPr lang="en-GB" sz="1200" b="1" smtClean="0">
                <a:solidFill>
                  <a:srgbClr val="0000FF"/>
                </a:solidFill>
                <a:latin typeface="Trebuchet MS - 16"/>
              </a:rPr>
              <a:t>Expectation / kit</a:t>
            </a:r>
          </a:p>
          <a:p>
            <a:pPr algn="r"/>
            <a:r>
              <a:rPr lang="en-GB" sz="1200" b="1" smtClean="0">
                <a:solidFill>
                  <a:srgbClr val="0000FF"/>
                </a:solidFill>
                <a:latin typeface="Trebuchet MS - 16"/>
              </a:rPr>
              <a:t>Questions</a:t>
            </a:r>
            <a:endParaRPr lang="en-GB" sz="1200" b="1">
              <a:solidFill>
                <a:srgbClr val="0000FF"/>
              </a:solidFill>
              <a:latin typeface="Trebuchet MS - 16"/>
            </a:endParaRPr>
          </a:p>
        </p:txBody>
      </p:sp>
      <p:pic>
        <p:nvPicPr>
          <p:cNvPr id="4" name="Picture 3"/>
          <p:cNvPicPr>
            <a:picLocks/>
          </p:cNvPicPr>
          <p:nvPr/>
        </p:nvPicPr>
        <p:blipFill>
          <a:blip r:embed="rId3">
            <a:extLst>
              <a:ext uri="{28A0092B-C50C-407E-A947-70E740481C1C}">
                <a14:useLocalDpi xmlns:a14="http://schemas.microsoft.com/office/drawing/2010/main" val="0"/>
              </a:ext>
            </a:extLst>
          </a:blip>
          <a:stretch>
            <a:fillRect/>
          </a:stretch>
        </p:blipFill>
        <p:spPr>
          <a:xfrm>
            <a:off x="209550" y="5359400"/>
            <a:ext cx="1358900" cy="1358900"/>
          </a:xfrm>
          <a:prstGeom prst="rect">
            <a:avLst/>
          </a:prstGeom>
          <a:solidFill>
            <a:scrgbClr r="0" g="0" b="0">
              <a:alpha val="0"/>
            </a:scrgbClr>
          </a:solidFill>
        </p:spPr>
      </p:pic>
      <p:pic>
        <p:nvPicPr>
          <p:cNvPr id="5" name="Picture 4"/>
          <p:cNvPicPr>
            <a:picLocks/>
          </p:cNvPicPr>
          <p:nvPr/>
        </p:nvPicPr>
        <p:blipFill>
          <a:blip r:embed="rId4">
            <a:extLst>
              <a:ext uri="{28A0092B-C50C-407E-A947-70E740481C1C}">
                <a14:useLocalDpi xmlns:a14="http://schemas.microsoft.com/office/drawing/2010/main" val="0"/>
              </a:ext>
            </a:extLst>
          </a:blip>
          <a:stretch>
            <a:fillRect/>
          </a:stretch>
        </p:blipFill>
        <p:spPr>
          <a:xfrm>
            <a:off x="1689100" y="5397500"/>
            <a:ext cx="1268095" cy="1280287"/>
          </a:xfrm>
          <a:prstGeom prst="rect">
            <a:avLst/>
          </a:prstGeom>
          <a:solidFill>
            <a:scrgbClr r="0" g="0" b="0">
              <a:alpha val="0"/>
            </a:scrgbClr>
          </a:solidFill>
        </p:spPr>
      </p:pic>
    </p:spTree>
    <p:extLst>
      <p:ext uri="{BB962C8B-B14F-4D97-AF65-F5344CB8AC3E}">
        <p14:creationId xmlns:p14="http://schemas.microsoft.com/office/powerpoint/2010/main" val="3436032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279400" y="0"/>
            <a:ext cx="9652000" cy="4585871"/>
          </a:xfrm>
          <a:prstGeom prst="rect">
            <a:avLst/>
          </a:prstGeom>
          <a:noFill/>
        </p:spPr>
        <p:txBody>
          <a:bodyPr vert="horz" rtlCol="0">
            <a:spAutoFit/>
          </a:bodyPr>
          <a:lstStyle/>
          <a:p>
            <a:r>
              <a:rPr lang="en-GB" sz="1200" b="1" smtClean="0">
                <a:solidFill>
                  <a:srgbClr val="000000"/>
                </a:solidFill>
                <a:latin typeface="Arial - 16"/>
              </a:rPr>
              <a:t>key points for kit:</a:t>
            </a:r>
          </a:p>
          <a:p>
            <a:endParaRPr lang="en-GB" sz="1200" b="1" smtClean="0">
              <a:solidFill>
                <a:srgbClr val="000000"/>
              </a:solidFill>
              <a:latin typeface="Arial - 16"/>
            </a:endParaRPr>
          </a:p>
          <a:p>
            <a:r>
              <a:rPr lang="en-GB" sz="1200" b="1" smtClean="0">
                <a:solidFill>
                  <a:srgbClr val="000000"/>
                </a:solidFill>
                <a:latin typeface="Arial - 16"/>
              </a:rPr>
              <a:t>·Lots of pairs of gloves - no need to be expensive. If desperate, marigolds are surprisingly waterproof.</a:t>
            </a:r>
          </a:p>
          <a:p>
            <a:endParaRPr lang="en-GB" sz="1200" b="1" smtClean="0">
              <a:solidFill>
                <a:srgbClr val="000000"/>
              </a:solidFill>
              <a:latin typeface="Arial - 16"/>
            </a:endParaRPr>
          </a:p>
          <a:p>
            <a:r>
              <a:rPr lang="en-GB" sz="1200" b="1" smtClean="0">
                <a:solidFill>
                  <a:srgbClr val="000000"/>
                </a:solidFill>
                <a:latin typeface="Arial - 16"/>
              </a:rPr>
              <a:t>·Headtorch with spare batteries. We WILL be out in the dark at some point.</a:t>
            </a:r>
          </a:p>
          <a:p>
            <a:endParaRPr lang="en-GB" sz="1200" b="1" smtClean="0">
              <a:solidFill>
                <a:srgbClr val="000000"/>
              </a:solidFill>
              <a:latin typeface="Arial - 16"/>
            </a:endParaRPr>
          </a:p>
          <a:p>
            <a:r>
              <a:rPr lang="en-GB" sz="1200" b="1" smtClean="0">
                <a:solidFill>
                  <a:srgbClr val="000000"/>
                </a:solidFill>
                <a:latin typeface="Arial - 16"/>
              </a:rPr>
              <a:t>·Layers. Lots of layers. Thermals, rugby / sports tops / hoodies etc.</a:t>
            </a:r>
          </a:p>
          <a:p>
            <a:endParaRPr lang="en-GB" sz="1200" b="1" smtClean="0">
              <a:solidFill>
                <a:srgbClr val="000000"/>
              </a:solidFill>
              <a:latin typeface="Arial - 16"/>
            </a:endParaRPr>
          </a:p>
          <a:p>
            <a:r>
              <a:rPr lang="en-GB" sz="1200" b="1" smtClean="0">
                <a:solidFill>
                  <a:srgbClr val="000000"/>
                </a:solidFill>
                <a:latin typeface="Arial - 16"/>
              </a:rPr>
              <a:t>·Big jacket over the top of everything</a:t>
            </a:r>
          </a:p>
          <a:p>
            <a:endParaRPr lang="en-GB" sz="1200" b="1" smtClean="0">
              <a:solidFill>
                <a:srgbClr val="000000"/>
              </a:solidFill>
              <a:latin typeface="Arial - 16"/>
            </a:endParaRPr>
          </a:p>
          <a:p>
            <a:r>
              <a:rPr lang="en-GB" sz="1200" b="1" smtClean="0">
                <a:solidFill>
                  <a:srgbClr val="000000"/>
                </a:solidFill>
                <a:latin typeface="Arial - 16"/>
              </a:rPr>
              <a:t>·Water bottle / thermos flask</a:t>
            </a:r>
          </a:p>
          <a:p>
            <a:endParaRPr lang="en-GB" sz="1200" b="1" smtClean="0">
              <a:solidFill>
                <a:srgbClr val="000000"/>
              </a:solidFill>
              <a:latin typeface="Arial - 16"/>
            </a:endParaRPr>
          </a:p>
          <a:p>
            <a:r>
              <a:rPr lang="en-GB" sz="1200" b="1" smtClean="0">
                <a:solidFill>
                  <a:srgbClr val="000000"/>
                </a:solidFill>
                <a:latin typeface="Arial - 16"/>
              </a:rPr>
              <a:t>·Lots of snack food - 5000ish calories per day! We will go to the shops to stock up, but maybe not until Saturday afternoon.</a:t>
            </a:r>
          </a:p>
          <a:p>
            <a:endParaRPr lang="en-GB" sz="1200" b="1" smtClean="0">
              <a:solidFill>
                <a:srgbClr val="000000"/>
              </a:solidFill>
              <a:latin typeface="Arial - 16"/>
            </a:endParaRPr>
          </a:p>
          <a:p>
            <a:r>
              <a:rPr lang="en-GB" sz="1200" b="1" smtClean="0">
                <a:solidFill>
                  <a:srgbClr val="000000"/>
                </a:solidFill>
                <a:latin typeface="Arial - 16"/>
              </a:rPr>
              <a:t>·Boots - rigid to accept crampons  ( better for scrambling too )</a:t>
            </a:r>
          </a:p>
          <a:p>
            <a:endParaRPr lang="en-GB" sz="1200" b="1" smtClean="0">
              <a:solidFill>
                <a:srgbClr val="000000"/>
              </a:solidFill>
              <a:latin typeface="Arial - 16"/>
            </a:endParaRPr>
          </a:p>
          <a:p>
            <a:r>
              <a:rPr lang="en-GB" sz="1200" b="1" smtClean="0">
                <a:solidFill>
                  <a:srgbClr val="000000"/>
                </a:solidFill>
                <a:latin typeface="Arial - 16"/>
              </a:rPr>
              <a:t>·Sleeping bag, not tent / roll mat / stove needed</a:t>
            </a:r>
          </a:p>
          <a:p>
            <a:endParaRPr lang="en-GB" sz="1200" b="1" smtClean="0">
              <a:solidFill>
                <a:srgbClr val="000000"/>
              </a:solidFill>
              <a:latin typeface="Arial - 16"/>
            </a:endParaRPr>
          </a:p>
          <a:p>
            <a:r>
              <a:rPr lang="en-GB" sz="1200" b="1" smtClean="0">
                <a:solidFill>
                  <a:srgbClr val="000000"/>
                </a:solidFill>
                <a:latin typeface="Arial - 16"/>
              </a:rPr>
              <a:t>·We will do dinner collectively ( ie. pub / fish and chips ). If there are groups of you who would rather save money, you can cook in the hut.</a:t>
            </a:r>
          </a:p>
          <a:p>
            <a:endParaRPr lang="en-GB" sz="1200" b="1" smtClean="0">
              <a:solidFill>
                <a:srgbClr val="000000"/>
              </a:solidFill>
              <a:latin typeface="Arial - 16"/>
            </a:endParaRPr>
          </a:p>
          <a:p>
            <a:r>
              <a:rPr lang="en-GB" sz="1200" b="1" smtClean="0">
                <a:solidFill>
                  <a:srgbClr val="000000"/>
                </a:solidFill>
                <a:latin typeface="Arial - 16"/>
              </a:rPr>
              <a:t>·For breakfasts, get into groups to sort food / tea  / coffee.</a:t>
            </a:r>
          </a:p>
          <a:p>
            <a:endParaRPr lang="en-GB" sz="1200" b="1" smtClean="0">
              <a:solidFill>
                <a:srgbClr val="000000"/>
              </a:solidFill>
              <a:latin typeface="Arial - 16"/>
            </a:endParaRPr>
          </a:p>
          <a:p>
            <a:r>
              <a:rPr lang="en-GB" sz="1200" b="1" smtClean="0">
                <a:solidFill>
                  <a:srgbClr val="000000"/>
                </a:solidFill>
                <a:latin typeface="Arial - 16"/>
              </a:rPr>
              <a:t>·Walking poles?</a:t>
            </a:r>
            <a:endParaRPr lang="en-GB" sz="1200" b="1">
              <a:solidFill>
                <a:srgbClr val="000000"/>
              </a:solidFill>
              <a:latin typeface="Arial - 16"/>
            </a:endParaRPr>
          </a:p>
        </p:txBody>
      </p:sp>
    </p:spTree>
    <p:extLst>
      <p:ext uri="{BB962C8B-B14F-4D97-AF65-F5344CB8AC3E}">
        <p14:creationId xmlns:p14="http://schemas.microsoft.com/office/powerpoint/2010/main" val="1929855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a:hlinkClick r:id="rId2"/>
          </p:cNvPr>
          <p:cNvSpPr txBox="1"/>
          <p:nvPr/>
        </p:nvSpPr>
        <p:spPr>
          <a:xfrm>
            <a:off x="2247900" y="1193800"/>
            <a:ext cx="5892800" cy="323165"/>
          </a:xfrm>
          <a:prstGeom prst="rect">
            <a:avLst/>
          </a:prstGeom>
          <a:noFill/>
        </p:spPr>
        <p:txBody>
          <a:bodyPr vert="horz" rtlCol="0">
            <a:spAutoFit/>
          </a:bodyPr>
          <a:lstStyle/>
          <a:p>
            <a:r>
              <a:rPr lang="en-GB" sz="1500" b="1" smtClean="0">
                <a:solidFill>
                  <a:srgbClr val="000000"/>
                </a:solidFill>
                <a:latin typeface="Times New Roman - 20"/>
              </a:rPr>
              <a:t>https://www.youtube.com/watch?v=88HGSryMPuE</a:t>
            </a:r>
            <a:endParaRPr lang="en-GB" sz="1500" b="1">
              <a:solidFill>
                <a:srgbClr val="000000"/>
              </a:solidFill>
              <a:latin typeface="Times New Roman - 20"/>
            </a:endParaRPr>
          </a:p>
        </p:txBody>
      </p:sp>
      <p:sp>
        <p:nvSpPr>
          <p:cNvPr id="3" name="TextBox 2">
            <a:hlinkClick r:id="rId3"/>
          </p:cNvPr>
          <p:cNvSpPr txBox="1"/>
          <p:nvPr/>
        </p:nvSpPr>
        <p:spPr>
          <a:xfrm>
            <a:off x="457200" y="2641600"/>
            <a:ext cx="5969000" cy="323165"/>
          </a:xfrm>
          <a:prstGeom prst="rect">
            <a:avLst/>
          </a:prstGeom>
          <a:noFill/>
        </p:spPr>
        <p:txBody>
          <a:bodyPr vert="horz" rtlCol="0">
            <a:spAutoFit/>
          </a:bodyPr>
          <a:lstStyle/>
          <a:p>
            <a:r>
              <a:rPr lang="en-GB" sz="1500" b="1" smtClean="0">
                <a:solidFill>
                  <a:srgbClr val="000000"/>
                </a:solidFill>
                <a:latin typeface="Times New Roman - 20"/>
              </a:rPr>
              <a:t>https://www.youtube.com/watch?v=VykqqONDFO8</a:t>
            </a:r>
            <a:endParaRPr lang="en-GB" sz="1500" b="1">
              <a:solidFill>
                <a:srgbClr val="000000"/>
              </a:solidFill>
              <a:latin typeface="Times New Roman - 20"/>
            </a:endParaRPr>
          </a:p>
        </p:txBody>
      </p:sp>
    </p:spTree>
    <p:extLst>
      <p:ext uri="{BB962C8B-B14F-4D97-AF65-F5344CB8AC3E}">
        <p14:creationId xmlns:p14="http://schemas.microsoft.com/office/powerpoint/2010/main" val="18720057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6" name="Group 5"/>
          <p:cNvGrpSpPr/>
          <p:nvPr/>
        </p:nvGrpSpPr>
        <p:grpSpPr>
          <a:xfrm>
            <a:off x="-228600" y="1003300"/>
            <a:ext cx="10350500" cy="6601599"/>
            <a:chOff x="-228600" y="1003300"/>
            <a:chExt cx="10350500" cy="6601599"/>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228600" y="1003300"/>
              <a:ext cx="10160000" cy="6062345"/>
            </a:xfrm>
            <a:prstGeom prst="rect">
              <a:avLst/>
            </a:prstGeom>
            <a:solidFill>
              <a:scrgbClr r="0" g="0" b="0">
                <a:alpha val="0"/>
              </a:scrgbClr>
            </a:solidFill>
          </p:spPr>
        </p:pic>
        <p:grpSp>
          <p:nvGrpSpPr>
            <p:cNvPr id="5" name="Group 4"/>
            <p:cNvGrpSpPr/>
            <p:nvPr/>
          </p:nvGrpSpPr>
          <p:grpSpPr>
            <a:xfrm>
              <a:off x="8623300" y="7247509"/>
              <a:ext cx="1498600" cy="357390"/>
              <a:chOff x="8623300" y="7247509"/>
              <a:chExt cx="1498600" cy="357390"/>
            </a:xfrm>
          </p:grpSpPr>
          <p:cxnSp>
            <p:nvCxnSpPr>
              <p:cNvPr id="3" name="Straight Connector 2"/>
              <p:cNvCxnSpPr/>
              <p:nvPr/>
            </p:nvCxnSpPr>
            <p:spPr>
              <a:xfrm>
                <a:off x="8915400" y="7247509"/>
                <a:ext cx="711200" cy="0"/>
              </a:xfrm>
              <a:prstGeom prst="line">
                <a:avLst/>
              </a:prstGeom>
              <a:ln w="76200" cap="sq" cmpd="sng" algn="ctr">
                <a:solidFill>
                  <a:srgbClr val="32CD32"/>
                </a:solidFill>
                <a:prstDash val="dot"/>
                <a:round/>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623300" y="7327900"/>
                <a:ext cx="1498600" cy="276999"/>
              </a:xfrm>
              <a:prstGeom prst="rect">
                <a:avLst/>
              </a:prstGeom>
              <a:noFill/>
            </p:spPr>
            <p:txBody>
              <a:bodyPr vert="horz" rtlCol="0">
                <a:spAutoFit/>
              </a:bodyPr>
              <a:lstStyle/>
              <a:p>
                <a:r>
                  <a:rPr lang="en-GB" sz="1200" b="1" smtClean="0">
                    <a:solidFill>
                      <a:srgbClr val="000000"/>
                    </a:solidFill>
                    <a:latin typeface="Arial - 16"/>
                  </a:rPr>
                  <a:t>1 mile</a:t>
                </a:r>
                <a:endParaRPr lang="en-GB" sz="1200" b="1">
                  <a:solidFill>
                    <a:srgbClr val="000000"/>
                  </a:solidFill>
                  <a:latin typeface="Arial - 16"/>
                </a:endParaRPr>
              </a:p>
            </p:txBody>
          </p:sp>
        </p:grpSp>
      </p:grpSp>
      <p:sp>
        <p:nvSpPr>
          <p:cNvPr id="7" name="TextBox 6"/>
          <p:cNvSpPr txBox="1"/>
          <p:nvPr/>
        </p:nvSpPr>
        <p:spPr>
          <a:xfrm>
            <a:off x="6464300" y="647700"/>
            <a:ext cx="1905000" cy="276999"/>
          </a:xfrm>
          <a:prstGeom prst="rect">
            <a:avLst/>
          </a:prstGeom>
          <a:noFill/>
        </p:spPr>
        <p:txBody>
          <a:bodyPr vert="horz" rtlCol="0">
            <a:spAutoFit/>
          </a:bodyPr>
          <a:lstStyle/>
          <a:p>
            <a:r>
              <a:rPr lang="en-GB" sz="1200" smtClean="0">
                <a:solidFill>
                  <a:srgbClr val="000000"/>
                </a:solidFill>
                <a:latin typeface="Arial - 16"/>
              </a:rPr>
              <a:t>Hut acomodation</a:t>
            </a:r>
            <a:endParaRPr lang="en-GB" sz="1200">
              <a:solidFill>
                <a:srgbClr val="000000"/>
              </a:solidFill>
              <a:latin typeface="Arial - 16"/>
            </a:endParaRPr>
          </a:p>
        </p:txBody>
      </p:sp>
      <p:cxnSp>
        <p:nvCxnSpPr>
          <p:cNvPr id="8" name="Straight Connector 7"/>
          <p:cNvCxnSpPr/>
          <p:nvPr/>
        </p:nvCxnSpPr>
        <p:spPr>
          <a:xfrm>
            <a:off x="7230491" y="948309"/>
            <a:ext cx="745109" cy="2895600"/>
          </a:xfrm>
          <a:prstGeom prst="line">
            <a:avLst/>
          </a:prstGeom>
          <a:ln w="38100" cap="flat" cmpd="sng" algn="ctr">
            <a:solidFill>
              <a:srgbClr val="000000"/>
            </a:solidFill>
            <a:prstDash val="solid"/>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7399909" y="4080891"/>
            <a:ext cx="355600" cy="3810000"/>
          </a:xfrm>
          <a:prstGeom prst="line">
            <a:avLst/>
          </a:prstGeom>
          <a:ln w="38100" cap="flat" cmpd="sng" algn="ctr">
            <a:solidFill>
              <a:srgbClr val="000000"/>
            </a:solidFill>
            <a:prstDash val="solid"/>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969000" y="7988300"/>
            <a:ext cx="2489200" cy="276999"/>
          </a:xfrm>
          <a:prstGeom prst="rect">
            <a:avLst/>
          </a:prstGeom>
          <a:noFill/>
        </p:spPr>
        <p:txBody>
          <a:bodyPr vert="horz" rtlCol="0">
            <a:spAutoFit/>
          </a:bodyPr>
          <a:lstStyle/>
          <a:p>
            <a:r>
              <a:rPr lang="es-ES" sz="1200" smtClean="0">
                <a:solidFill>
                  <a:srgbClr val="000000"/>
                </a:solidFill>
                <a:latin typeface="Arial - 16"/>
              </a:rPr>
              <a:t>Tyn y Coed ( local pub )</a:t>
            </a:r>
            <a:endParaRPr lang="en-GB" sz="1200">
              <a:solidFill>
                <a:srgbClr val="000000"/>
              </a:solidFill>
              <a:latin typeface="Arial - 16"/>
            </a:endParaRPr>
          </a:p>
        </p:txBody>
      </p:sp>
      <p:sp>
        <p:nvSpPr>
          <p:cNvPr id="11" name="TextBox 10"/>
          <p:cNvSpPr txBox="1"/>
          <p:nvPr/>
        </p:nvSpPr>
        <p:spPr>
          <a:xfrm>
            <a:off x="1460500" y="419100"/>
            <a:ext cx="2387600" cy="276999"/>
          </a:xfrm>
          <a:prstGeom prst="rect">
            <a:avLst/>
          </a:prstGeom>
          <a:noFill/>
        </p:spPr>
        <p:txBody>
          <a:bodyPr vert="horz" rtlCol="0">
            <a:spAutoFit/>
          </a:bodyPr>
          <a:lstStyle/>
          <a:p>
            <a:r>
              <a:rPr lang="en-GB" sz="1200" smtClean="0">
                <a:solidFill>
                  <a:srgbClr val="000000"/>
                </a:solidFill>
                <a:latin typeface="Arial - 16"/>
              </a:rPr>
              <a:t>Tryfan / Glyders / Idwal</a:t>
            </a:r>
            <a:endParaRPr lang="en-GB" sz="1200">
              <a:solidFill>
                <a:srgbClr val="000000"/>
              </a:solidFill>
              <a:latin typeface="Arial - 16"/>
            </a:endParaRPr>
          </a:p>
        </p:txBody>
      </p:sp>
      <p:sp>
        <p:nvSpPr>
          <p:cNvPr id="12" name="TextBox 11"/>
          <p:cNvSpPr txBox="1"/>
          <p:nvPr/>
        </p:nvSpPr>
        <p:spPr>
          <a:xfrm>
            <a:off x="482600" y="7378700"/>
            <a:ext cx="2184400" cy="276999"/>
          </a:xfrm>
          <a:prstGeom prst="rect">
            <a:avLst/>
          </a:prstGeom>
          <a:noFill/>
        </p:spPr>
        <p:txBody>
          <a:bodyPr vert="horz" rtlCol="0">
            <a:spAutoFit/>
          </a:bodyPr>
          <a:lstStyle/>
          <a:p>
            <a:r>
              <a:rPr lang="en-GB" sz="1200" smtClean="0">
                <a:solidFill>
                  <a:srgbClr val="000000"/>
                </a:solidFill>
                <a:latin typeface="Arial - 16"/>
              </a:rPr>
              <a:t>Snowdon Horsehoe</a:t>
            </a:r>
            <a:endParaRPr lang="en-GB" sz="1200">
              <a:solidFill>
                <a:srgbClr val="000000"/>
              </a:solidFill>
              <a:latin typeface="Arial - 16"/>
            </a:endParaRPr>
          </a:p>
        </p:txBody>
      </p:sp>
      <p:cxnSp>
        <p:nvCxnSpPr>
          <p:cNvPr id="13" name="Straight Connector 12"/>
          <p:cNvCxnSpPr/>
          <p:nvPr/>
        </p:nvCxnSpPr>
        <p:spPr>
          <a:xfrm flipH="1" flipV="1">
            <a:off x="1557909" y="6891909"/>
            <a:ext cx="84582" cy="355600"/>
          </a:xfrm>
          <a:prstGeom prst="line">
            <a:avLst/>
          </a:prstGeom>
          <a:ln w="38100" cap="flat" cmpd="sng" algn="ctr">
            <a:solidFill>
              <a:srgbClr val="000000"/>
            </a:solidFill>
            <a:prstDash val="solid"/>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455291" y="711200"/>
            <a:ext cx="152400" cy="1405509"/>
          </a:xfrm>
          <a:prstGeom prst="line">
            <a:avLst/>
          </a:prstGeom>
          <a:ln w="38100" cap="flat" cmpd="sng" algn="ctr">
            <a:solidFill>
              <a:srgbClr val="000000"/>
            </a:solidFill>
            <a:prstDash val="solid"/>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1456309" y="2472309"/>
            <a:ext cx="2489200" cy="1676400"/>
          </a:xfrm>
          <a:prstGeom prst="ellipse">
            <a:avLst/>
          </a:pr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347218" y="5850509"/>
            <a:ext cx="2370582" cy="1270001"/>
          </a:xfrm>
          <a:prstGeom prst="ellipse">
            <a:avLst/>
          </a:pr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89203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4305300" y="1651000"/>
            <a:ext cx="5584952" cy="3694430"/>
          </a:xfrm>
          <a:prstGeom prst="rect">
            <a:avLst/>
          </a:prstGeom>
          <a:solidFill>
            <a:scrgbClr r="0" g="0" b="0">
              <a:alpha val="0"/>
            </a:scrgbClr>
          </a:solidFill>
        </p:spPr>
      </p:pic>
      <p:sp>
        <p:nvSpPr>
          <p:cNvPr id="3" name="TextBox 2"/>
          <p:cNvSpPr txBox="1"/>
          <p:nvPr/>
        </p:nvSpPr>
        <p:spPr>
          <a:xfrm>
            <a:off x="114300" y="63500"/>
            <a:ext cx="7289800" cy="830997"/>
          </a:xfrm>
          <a:prstGeom prst="rect">
            <a:avLst/>
          </a:prstGeom>
          <a:noFill/>
        </p:spPr>
        <p:txBody>
          <a:bodyPr vert="horz" rtlCol="0">
            <a:spAutoFit/>
          </a:bodyPr>
          <a:lstStyle/>
          <a:p>
            <a:r>
              <a:rPr lang="en-GB" sz="1200" smtClean="0">
                <a:solidFill>
                  <a:srgbClr val="000000"/>
                </a:solidFill>
                <a:latin typeface="Trebuchet MS - 16"/>
              </a:rPr>
              <a:t>North London Mountaineering club hut</a:t>
            </a:r>
          </a:p>
          <a:p>
            <a:r>
              <a:rPr lang="en-GB" sz="1200" smtClean="0">
                <a:solidFill>
                  <a:srgbClr val="000000"/>
                </a:solidFill>
                <a:latin typeface="Trebuchet MS - 16"/>
              </a:rPr>
              <a:t>Sleeps 30 on 'alpine style' bunks</a:t>
            </a:r>
          </a:p>
          <a:p>
            <a:r>
              <a:rPr lang="en-GB" sz="1200" smtClean="0">
                <a:solidFill>
                  <a:srgbClr val="000000"/>
                </a:solidFill>
                <a:latin typeface="Trebuchet MS - 16"/>
              </a:rPr>
              <a:t>8 gas stoves for cooking ( we will mostly eat out anyway ).</a:t>
            </a:r>
          </a:p>
          <a:p>
            <a:r>
              <a:rPr lang="en-GB" sz="1200" smtClean="0">
                <a:solidFill>
                  <a:srgbClr val="000000"/>
                </a:solidFill>
                <a:latin typeface="Trebuchet MS - 16"/>
              </a:rPr>
              <a:t>You need a sleeping bag. No tent / mattress, no stove.</a:t>
            </a:r>
            <a:endParaRPr lang="en-GB" sz="1200">
              <a:solidFill>
                <a:srgbClr val="000000"/>
              </a:solidFill>
              <a:latin typeface="Trebuchet MS - 16"/>
            </a:endParaRPr>
          </a:p>
        </p:txBody>
      </p:sp>
      <p:grpSp>
        <p:nvGrpSpPr>
          <p:cNvPr id="6" name="Group 5"/>
          <p:cNvGrpSpPr/>
          <p:nvPr/>
        </p:nvGrpSpPr>
        <p:grpSpPr>
          <a:xfrm>
            <a:off x="126746" y="5187696"/>
            <a:ext cx="6113018" cy="4079494"/>
            <a:chOff x="126746" y="5187696"/>
            <a:chExt cx="6113018" cy="4079494"/>
          </a:xfrm>
        </p:grpSpPr>
        <p:pic>
          <p:nvPicPr>
            <p:cNvPr id="4" name="Picture 3"/>
            <p:cNvPicPr>
              <a:picLocks/>
            </p:cNvPicPr>
            <p:nvPr/>
          </p:nvPicPr>
          <p:blipFill>
            <a:blip r:embed="rId3">
              <a:extLst>
                <a:ext uri="{28A0092B-C50C-407E-A947-70E740481C1C}">
                  <a14:useLocalDpi xmlns:a14="http://schemas.microsoft.com/office/drawing/2010/main" val="0"/>
                </a:ext>
              </a:extLst>
            </a:blip>
            <a:stretch>
              <a:fillRect/>
            </a:stretch>
          </p:blipFill>
          <p:spPr>
            <a:xfrm>
              <a:off x="126746" y="5187696"/>
              <a:ext cx="6113018" cy="4079494"/>
            </a:xfrm>
            <a:prstGeom prst="rect">
              <a:avLst/>
            </a:prstGeom>
            <a:solidFill>
              <a:scrgbClr r="0" g="0" b="0">
                <a:alpha val="0"/>
              </a:scrgbClr>
            </a:solidFill>
          </p:spPr>
        </p:pic>
        <p:sp>
          <p:nvSpPr>
            <p:cNvPr id="5" name="Freeform 4"/>
            <p:cNvSpPr/>
            <p:nvPr/>
          </p:nvSpPr>
          <p:spPr>
            <a:xfrm>
              <a:off x="327660" y="5396230"/>
              <a:ext cx="3752851" cy="1913891"/>
            </a:xfrm>
            <a:custGeom>
              <a:avLst/>
              <a:gdLst/>
              <a:ahLst/>
              <a:cxnLst/>
              <a:rect l="0" t="0" r="0" b="0"/>
              <a:pathLst>
                <a:path w="3752851" h="1913891">
                  <a:moveTo>
                    <a:pt x="0" y="29210"/>
                  </a:moveTo>
                  <a:lnTo>
                    <a:pt x="44450" y="38100"/>
                  </a:lnTo>
                  <a:lnTo>
                    <a:pt x="77470" y="40640"/>
                  </a:lnTo>
                  <a:lnTo>
                    <a:pt x="92710" y="44450"/>
                  </a:lnTo>
                  <a:lnTo>
                    <a:pt x="132080" y="60960"/>
                  </a:lnTo>
                  <a:lnTo>
                    <a:pt x="250190" y="69850"/>
                  </a:lnTo>
                  <a:lnTo>
                    <a:pt x="354330" y="71120"/>
                  </a:lnTo>
                  <a:lnTo>
                    <a:pt x="461010" y="55880"/>
                  </a:lnTo>
                  <a:lnTo>
                    <a:pt x="523240" y="46990"/>
                  </a:lnTo>
                  <a:lnTo>
                    <a:pt x="582930" y="39370"/>
                  </a:lnTo>
                  <a:lnTo>
                    <a:pt x="688340" y="10160"/>
                  </a:lnTo>
                  <a:lnTo>
                    <a:pt x="758190" y="2540"/>
                  </a:lnTo>
                  <a:lnTo>
                    <a:pt x="848360" y="1270"/>
                  </a:lnTo>
                  <a:lnTo>
                    <a:pt x="949960" y="0"/>
                  </a:lnTo>
                  <a:lnTo>
                    <a:pt x="1023620" y="11430"/>
                  </a:lnTo>
                  <a:lnTo>
                    <a:pt x="1137920" y="43180"/>
                  </a:lnTo>
                  <a:lnTo>
                    <a:pt x="1165860" y="54610"/>
                  </a:lnTo>
                  <a:lnTo>
                    <a:pt x="1253490" y="92710"/>
                  </a:lnTo>
                  <a:lnTo>
                    <a:pt x="1358900" y="132080"/>
                  </a:lnTo>
                  <a:lnTo>
                    <a:pt x="1461770" y="168910"/>
                  </a:lnTo>
                  <a:lnTo>
                    <a:pt x="1532890" y="194310"/>
                  </a:lnTo>
                  <a:lnTo>
                    <a:pt x="1645920" y="243840"/>
                  </a:lnTo>
                  <a:lnTo>
                    <a:pt x="1715770" y="273050"/>
                  </a:lnTo>
                  <a:lnTo>
                    <a:pt x="1744980" y="287020"/>
                  </a:lnTo>
                  <a:lnTo>
                    <a:pt x="1811020" y="313690"/>
                  </a:lnTo>
                  <a:lnTo>
                    <a:pt x="1883410" y="346710"/>
                  </a:lnTo>
                  <a:lnTo>
                    <a:pt x="1927860" y="360680"/>
                  </a:lnTo>
                  <a:lnTo>
                    <a:pt x="2034540" y="365760"/>
                  </a:lnTo>
                  <a:lnTo>
                    <a:pt x="2378710" y="367030"/>
                  </a:lnTo>
                  <a:lnTo>
                    <a:pt x="2490470" y="378460"/>
                  </a:lnTo>
                  <a:lnTo>
                    <a:pt x="2595880" y="389890"/>
                  </a:lnTo>
                  <a:lnTo>
                    <a:pt x="2683510" y="401320"/>
                  </a:lnTo>
                  <a:lnTo>
                    <a:pt x="2760980" y="419100"/>
                  </a:lnTo>
                  <a:lnTo>
                    <a:pt x="2777490" y="420370"/>
                  </a:lnTo>
                  <a:lnTo>
                    <a:pt x="2810510" y="429260"/>
                  </a:lnTo>
                  <a:lnTo>
                    <a:pt x="2926080" y="476250"/>
                  </a:lnTo>
                  <a:lnTo>
                    <a:pt x="2984500" y="495300"/>
                  </a:lnTo>
                  <a:lnTo>
                    <a:pt x="3094990" y="510540"/>
                  </a:lnTo>
                  <a:lnTo>
                    <a:pt x="3209290" y="530860"/>
                  </a:lnTo>
                  <a:lnTo>
                    <a:pt x="3281680" y="541020"/>
                  </a:lnTo>
                  <a:lnTo>
                    <a:pt x="3398520" y="572770"/>
                  </a:lnTo>
                  <a:lnTo>
                    <a:pt x="3429000" y="581660"/>
                  </a:lnTo>
                  <a:lnTo>
                    <a:pt x="3454400" y="595630"/>
                  </a:lnTo>
                  <a:lnTo>
                    <a:pt x="3528060" y="652780"/>
                  </a:lnTo>
                  <a:lnTo>
                    <a:pt x="3604260" y="704850"/>
                  </a:lnTo>
                  <a:lnTo>
                    <a:pt x="3690620" y="756920"/>
                  </a:lnTo>
                  <a:lnTo>
                    <a:pt x="3721100" y="784860"/>
                  </a:lnTo>
                  <a:lnTo>
                    <a:pt x="3736340" y="806450"/>
                  </a:lnTo>
                  <a:lnTo>
                    <a:pt x="3742690" y="819150"/>
                  </a:lnTo>
                  <a:lnTo>
                    <a:pt x="3750310" y="849630"/>
                  </a:lnTo>
                  <a:lnTo>
                    <a:pt x="3752850" y="902970"/>
                  </a:lnTo>
                  <a:lnTo>
                    <a:pt x="3751580" y="961390"/>
                  </a:lnTo>
                  <a:lnTo>
                    <a:pt x="3747770" y="984250"/>
                  </a:lnTo>
                  <a:lnTo>
                    <a:pt x="3740150" y="1002030"/>
                  </a:lnTo>
                  <a:lnTo>
                    <a:pt x="3719830" y="1029970"/>
                  </a:lnTo>
                  <a:lnTo>
                    <a:pt x="3670300" y="1083310"/>
                  </a:lnTo>
                  <a:lnTo>
                    <a:pt x="3648710" y="1102360"/>
                  </a:lnTo>
                  <a:lnTo>
                    <a:pt x="3601720" y="1129030"/>
                  </a:lnTo>
                  <a:lnTo>
                    <a:pt x="3484880" y="1178560"/>
                  </a:lnTo>
                  <a:lnTo>
                    <a:pt x="3434080" y="1200150"/>
                  </a:lnTo>
                  <a:lnTo>
                    <a:pt x="3361690" y="1233170"/>
                  </a:lnTo>
                  <a:lnTo>
                    <a:pt x="3304540" y="1257300"/>
                  </a:lnTo>
                  <a:lnTo>
                    <a:pt x="3235960" y="1300480"/>
                  </a:lnTo>
                  <a:lnTo>
                    <a:pt x="3176270" y="1346200"/>
                  </a:lnTo>
                  <a:lnTo>
                    <a:pt x="3060700" y="1399540"/>
                  </a:lnTo>
                  <a:lnTo>
                    <a:pt x="3013710" y="1426210"/>
                  </a:lnTo>
                  <a:lnTo>
                    <a:pt x="2945130" y="1482090"/>
                  </a:lnTo>
                  <a:lnTo>
                    <a:pt x="2842260" y="1526540"/>
                  </a:lnTo>
                  <a:lnTo>
                    <a:pt x="2729230" y="1567180"/>
                  </a:lnTo>
                  <a:lnTo>
                    <a:pt x="2613660" y="1590040"/>
                  </a:lnTo>
                  <a:lnTo>
                    <a:pt x="2573020" y="1597660"/>
                  </a:lnTo>
                  <a:lnTo>
                    <a:pt x="2468880" y="1602740"/>
                  </a:lnTo>
                  <a:lnTo>
                    <a:pt x="2353310" y="1607820"/>
                  </a:lnTo>
                  <a:lnTo>
                    <a:pt x="2247900" y="1628140"/>
                  </a:lnTo>
                  <a:lnTo>
                    <a:pt x="2178050" y="1635760"/>
                  </a:lnTo>
                  <a:lnTo>
                    <a:pt x="2067560" y="1656080"/>
                  </a:lnTo>
                  <a:lnTo>
                    <a:pt x="1963420" y="1671320"/>
                  </a:lnTo>
                  <a:lnTo>
                    <a:pt x="1882140" y="1685290"/>
                  </a:lnTo>
                  <a:lnTo>
                    <a:pt x="1751330" y="1700530"/>
                  </a:lnTo>
                  <a:lnTo>
                    <a:pt x="1652270" y="1709420"/>
                  </a:lnTo>
                  <a:lnTo>
                    <a:pt x="1540510" y="1736090"/>
                  </a:lnTo>
                  <a:lnTo>
                    <a:pt x="1437640" y="1751330"/>
                  </a:lnTo>
                  <a:lnTo>
                    <a:pt x="1325880" y="1765300"/>
                  </a:lnTo>
                  <a:lnTo>
                    <a:pt x="1236980" y="1783080"/>
                  </a:lnTo>
                  <a:lnTo>
                    <a:pt x="1184910" y="1790700"/>
                  </a:lnTo>
                  <a:lnTo>
                    <a:pt x="1135380" y="1798320"/>
                  </a:lnTo>
                  <a:lnTo>
                    <a:pt x="1022350" y="1816100"/>
                  </a:lnTo>
                  <a:lnTo>
                    <a:pt x="908050" y="1838960"/>
                  </a:lnTo>
                  <a:lnTo>
                    <a:pt x="849630" y="1846580"/>
                  </a:lnTo>
                  <a:lnTo>
                    <a:pt x="798830" y="1854200"/>
                  </a:lnTo>
                  <a:lnTo>
                    <a:pt x="661670" y="1869440"/>
                  </a:lnTo>
                  <a:lnTo>
                    <a:pt x="552450" y="1870710"/>
                  </a:lnTo>
                  <a:lnTo>
                    <a:pt x="532130" y="1870710"/>
                  </a:lnTo>
                  <a:lnTo>
                    <a:pt x="497840" y="1879600"/>
                  </a:lnTo>
                  <a:lnTo>
                    <a:pt x="481330" y="1887220"/>
                  </a:lnTo>
                  <a:lnTo>
                    <a:pt x="421640" y="1896110"/>
                  </a:lnTo>
                  <a:lnTo>
                    <a:pt x="312420" y="1899920"/>
                  </a:lnTo>
                  <a:lnTo>
                    <a:pt x="217170" y="1901190"/>
                  </a:lnTo>
                  <a:lnTo>
                    <a:pt x="139700" y="1913890"/>
                  </a:lnTo>
                </a:path>
              </a:pathLst>
            </a:custGeom>
            <a:ln w="63246" cap="flat" cmpd="sng" algn="ctr">
              <a:solidFill>
                <a:srgbClr val="FF00FF"/>
              </a:solidFill>
              <a:prstDash val="dash"/>
              <a:roun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7" name="TextBox 6"/>
          <p:cNvSpPr txBox="1"/>
          <p:nvPr/>
        </p:nvSpPr>
        <p:spPr>
          <a:xfrm>
            <a:off x="101600" y="3213100"/>
            <a:ext cx="3657600" cy="415498"/>
          </a:xfrm>
          <a:prstGeom prst="rect">
            <a:avLst/>
          </a:prstGeom>
          <a:noFill/>
        </p:spPr>
        <p:txBody>
          <a:bodyPr vert="horz" rtlCol="0">
            <a:spAutoFit/>
          </a:bodyPr>
          <a:lstStyle/>
          <a:p>
            <a:r>
              <a:rPr lang="en-GB" sz="1200" b="1" smtClean="0">
                <a:solidFill>
                  <a:srgbClr val="000000"/>
                </a:solidFill>
                <a:latin typeface="Trebuchet MS - 16"/>
              </a:rPr>
              <a:t>15 minute drive to Idwal </a:t>
            </a:r>
            <a:r>
              <a:rPr lang="en-GB" sz="900" b="1" smtClean="0">
                <a:solidFill>
                  <a:srgbClr val="000000"/>
                </a:solidFill>
                <a:latin typeface="Trebuchet MS - 11"/>
              </a:rPr>
              <a:t>( route of descent taken last June marked on )</a:t>
            </a:r>
            <a:endParaRPr lang="en-GB" sz="900" b="1">
              <a:solidFill>
                <a:srgbClr val="000000"/>
              </a:solidFill>
              <a:latin typeface="Trebuchet MS - 11"/>
            </a:endParaRPr>
          </a:p>
        </p:txBody>
      </p:sp>
      <p:sp>
        <p:nvSpPr>
          <p:cNvPr id="8" name="TextBox 7"/>
          <p:cNvSpPr txBox="1"/>
          <p:nvPr/>
        </p:nvSpPr>
        <p:spPr>
          <a:xfrm>
            <a:off x="6248400" y="5473700"/>
            <a:ext cx="3479800" cy="2185214"/>
          </a:xfrm>
          <a:prstGeom prst="rect">
            <a:avLst/>
          </a:prstGeom>
          <a:noFill/>
        </p:spPr>
        <p:txBody>
          <a:bodyPr vert="horz" rtlCol="0">
            <a:spAutoFit/>
          </a:bodyPr>
          <a:lstStyle/>
          <a:p>
            <a:r>
              <a:rPr lang="en-GB" sz="1200" b="1" smtClean="0">
                <a:solidFill>
                  <a:srgbClr val="000000"/>
                </a:solidFill>
                <a:latin typeface="Arial - 16"/>
              </a:rPr>
              <a:t>Food:</a:t>
            </a:r>
          </a:p>
          <a:p>
            <a:endParaRPr lang="en-GB" sz="1200" b="1" smtClean="0">
              <a:solidFill>
                <a:srgbClr val="000000"/>
              </a:solidFill>
              <a:latin typeface="Arial - 16"/>
            </a:endParaRPr>
          </a:p>
          <a:p>
            <a:r>
              <a:rPr lang="en-GB" sz="1200" b="1" smtClean="0">
                <a:solidFill>
                  <a:srgbClr val="000000"/>
                </a:solidFill>
                <a:latin typeface="Arial - 16"/>
              </a:rPr>
              <a:t>Si</a:t>
            </a:r>
            <a:r>
              <a:rPr lang="en-GB" sz="1200" smtClean="0">
                <a:solidFill>
                  <a:srgbClr val="000000"/>
                </a:solidFill>
                <a:latin typeface="Arial - 16"/>
              </a:rPr>
              <a:t>milar to previous trips:</a:t>
            </a:r>
          </a:p>
          <a:p>
            <a:endParaRPr lang="en-GB" sz="1200" smtClean="0">
              <a:solidFill>
                <a:srgbClr val="000000"/>
              </a:solidFill>
              <a:latin typeface="Arial - 16"/>
            </a:endParaRPr>
          </a:p>
          <a:p>
            <a:r>
              <a:rPr lang="en-GB" sz="1200" smtClean="0">
                <a:solidFill>
                  <a:srgbClr val="000000"/>
                </a:solidFill>
                <a:latin typeface="Arial - 16"/>
              </a:rPr>
              <a:t>One night pub, one night fish and chips, one night cook at the hut. There are stoves and we will have more time in the evening so if you particularly keen on cooking there is an option to do so.</a:t>
            </a:r>
          </a:p>
          <a:p>
            <a:endParaRPr lang="en-GB" sz="1200" smtClean="0">
              <a:solidFill>
                <a:srgbClr val="000000"/>
              </a:solidFill>
              <a:latin typeface="Arial - 16"/>
            </a:endParaRPr>
          </a:p>
          <a:p>
            <a:r>
              <a:rPr lang="en-GB" sz="1200" smtClean="0">
                <a:solidFill>
                  <a:srgbClr val="000000"/>
                </a:solidFill>
                <a:latin typeface="Arial - 16"/>
              </a:rPr>
              <a:t>Again, bring cash for the food.</a:t>
            </a:r>
            <a:endParaRPr lang="en-GB" sz="1200">
              <a:solidFill>
                <a:srgbClr val="000000"/>
              </a:solidFill>
              <a:latin typeface="Arial - 16"/>
            </a:endParaRPr>
          </a:p>
        </p:txBody>
      </p:sp>
    </p:spTree>
    <p:extLst>
      <p:ext uri="{BB962C8B-B14F-4D97-AF65-F5344CB8AC3E}">
        <p14:creationId xmlns:p14="http://schemas.microsoft.com/office/powerpoint/2010/main" val="1351977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177800" y="3244850"/>
            <a:ext cx="9546336" cy="4539996"/>
          </a:xfrm>
          <a:prstGeom prst="rect">
            <a:avLst/>
          </a:prstGeom>
          <a:solidFill>
            <a:scrgbClr r="0" g="0" b="0">
              <a:alpha val="0"/>
            </a:scrgbClr>
          </a:solidFill>
        </p:spPr>
      </p:pic>
      <p:sp>
        <p:nvSpPr>
          <p:cNvPr id="3" name="TextBox 2"/>
          <p:cNvSpPr txBox="1"/>
          <p:nvPr/>
        </p:nvSpPr>
        <p:spPr>
          <a:xfrm>
            <a:off x="76200" y="0"/>
            <a:ext cx="9906000" cy="2000548"/>
          </a:xfrm>
          <a:prstGeom prst="rect">
            <a:avLst/>
          </a:prstGeom>
          <a:noFill/>
        </p:spPr>
        <p:txBody>
          <a:bodyPr vert="horz" rtlCol="0">
            <a:spAutoFit/>
          </a:bodyPr>
          <a:lstStyle/>
          <a:p>
            <a:endParaRPr lang="en-GB" smtClean="0"/>
          </a:p>
          <a:p>
            <a:r>
              <a:rPr lang="en-GB" smtClean="0"/>
              <a:t>F</a:t>
            </a:r>
            <a:r>
              <a:rPr lang="en-GB" sz="1200" b="1" smtClean="0">
                <a:solidFill>
                  <a:srgbClr val="000000"/>
                </a:solidFill>
                <a:latin typeface="Arial - 16"/>
              </a:rPr>
              <a:t>riday</a:t>
            </a:r>
          </a:p>
          <a:p>
            <a:endParaRPr lang="en-GB" sz="1200" b="1" smtClean="0">
              <a:solidFill>
                <a:srgbClr val="000000"/>
              </a:solidFill>
              <a:latin typeface="Arial - 16"/>
            </a:endParaRPr>
          </a:p>
          <a:p>
            <a:r>
              <a:rPr lang="en-GB" sz="1200" b="1" smtClean="0">
                <a:solidFill>
                  <a:srgbClr val="000000"/>
                </a:solidFill>
                <a:latin typeface="Arial - 16"/>
              </a:rPr>
              <a:t>08</a:t>
            </a:r>
            <a:r>
              <a:rPr lang="en-GB" sz="1200" smtClean="0">
                <a:solidFill>
                  <a:srgbClr val="000000"/>
                </a:solidFill>
                <a:latin typeface="Arial - 16"/>
              </a:rPr>
              <a:t>00 meet at BCS. Depart in 2 minibuses.  Have 2 bags - a day bag which is packed for an afternoon on the hill so that we can get going as soon as we arrive, a second with kit for the evening that we can unpack later on. Don't forget a headtorch!!</a:t>
            </a:r>
          </a:p>
          <a:p>
            <a:endParaRPr lang="en-GB" sz="1200" smtClean="0">
              <a:solidFill>
                <a:srgbClr val="000000"/>
              </a:solidFill>
              <a:latin typeface="Arial - 16"/>
            </a:endParaRPr>
          </a:p>
          <a:p>
            <a:r>
              <a:rPr lang="en-GB" sz="1200" smtClean="0">
                <a:solidFill>
                  <a:srgbClr val="000000"/>
                </a:solidFill>
                <a:latin typeface="Arial - 16"/>
              </a:rPr>
              <a:t>1300 arrive at the hut. </a:t>
            </a:r>
          </a:p>
          <a:p>
            <a:endParaRPr lang="en-GB" sz="1200" smtClean="0">
              <a:solidFill>
                <a:srgbClr val="000000"/>
              </a:solidFill>
              <a:latin typeface="Arial - 16"/>
            </a:endParaRPr>
          </a:p>
          <a:p>
            <a:r>
              <a:rPr lang="en-GB" sz="1200" smtClean="0">
                <a:solidFill>
                  <a:srgbClr val="000000"/>
                </a:solidFill>
                <a:latin typeface="Arial - 16"/>
              </a:rPr>
              <a:t>Afternoon out locally.</a:t>
            </a:r>
            <a:endParaRPr lang="en-GB" sz="1200">
              <a:solidFill>
                <a:srgbClr val="000000"/>
              </a:solidFill>
              <a:latin typeface="Arial - 16"/>
            </a:endParaRPr>
          </a:p>
        </p:txBody>
      </p:sp>
    </p:spTree>
    <p:extLst>
      <p:ext uri="{BB962C8B-B14F-4D97-AF65-F5344CB8AC3E}">
        <p14:creationId xmlns:p14="http://schemas.microsoft.com/office/powerpoint/2010/main" val="100714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38100" y="2101850"/>
            <a:ext cx="10160000" cy="6776720"/>
          </a:xfrm>
          <a:prstGeom prst="rect">
            <a:avLst/>
          </a:prstGeom>
          <a:solidFill>
            <a:scrgbClr r="0" g="0" b="0">
              <a:alpha val="0"/>
            </a:scrgbClr>
          </a:solidFill>
        </p:spPr>
      </p:pic>
      <p:sp>
        <p:nvSpPr>
          <p:cNvPr id="3" name="TextBox 2"/>
          <p:cNvSpPr txBox="1"/>
          <p:nvPr/>
        </p:nvSpPr>
        <p:spPr>
          <a:xfrm>
            <a:off x="114300" y="304800"/>
            <a:ext cx="10287000" cy="461665"/>
          </a:xfrm>
          <a:prstGeom prst="rect">
            <a:avLst/>
          </a:prstGeom>
          <a:noFill/>
        </p:spPr>
        <p:txBody>
          <a:bodyPr vert="horz" rtlCol="0">
            <a:spAutoFit/>
          </a:bodyPr>
          <a:lstStyle/>
          <a:p>
            <a:r>
              <a:rPr lang="en-GB" sz="1200" b="1" smtClean="0">
                <a:solidFill>
                  <a:srgbClr val="000000"/>
                </a:solidFill>
                <a:latin typeface="Trebuchet MS - 16"/>
              </a:rPr>
              <a:t>Saturday / Sunday - full days mountaineering. These could be ridge scrambling, hiking, introduction to techniques and equipment needed for snow and ice climbing, and some winter mountaineering routes where possible.</a:t>
            </a:r>
            <a:endParaRPr lang="en-GB" sz="1200" b="1">
              <a:solidFill>
                <a:srgbClr val="000000"/>
              </a:solidFill>
              <a:latin typeface="Trebuchet MS - 16"/>
            </a:endParaRPr>
          </a:p>
        </p:txBody>
      </p:sp>
      <p:sp>
        <p:nvSpPr>
          <p:cNvPr id="4" name="TextBox 3"/>
          <p:cNvSpPr txBox="1"/>
          <p:nvPr/>
        </p:nvSpPr>
        <p:spPr>
          <a:xfrm>
            <a:off x="6362700" y="2171700"/>
            <a:ext cx="3683000" cy="276999"/>
          </a:xfrm>
          <a:prstGeom prst="rect">
            <a:avLst/>
          </a:prstGeom>
          <a:noFill/>
        </p:spPr>
        <p:txBody>
          <a:bodyPr vert="horz" rtlCol="0">
            <a:spAutoFit/>
          </a:bodyPr>
          <a:lstStyle/>
          <a:p>
            <a:r>
              <a:rPr lang="en-GB" sz="1200" b="1" smtClean="0">
                <a:solidFill>
                  <a:srgbClr val="000000"/>
                </a:solidFill>
                <a:latin typeface="Arial - 16"/>
              </a:rPr>
              <a:t>Glyder Fawr, last week</a:t>
            </a:r>
            <a:endParaRPr lang="en-GB" sz="1200" b="1">
              <a:solidFill>
                <a:srgbClr val="000000"/>
              </a:solidFill>
              <a:latin typeface="Arial - 16"/>
            </a:endParaRPr>
          </a:p>
        </p:txBody>
      </p:sp>
      <p:sp>
        <p:nvSpPr>
          <p:cNvPr id="5" name="TextBox 4"/>
          <p:cNvSpPr txBox="1"/>
          <p:nvPr/>
        </p:nvSpPr>
        <p:spPr>
          <a:xfrm>
            <a:off x="279400" y="2552700"/>
            <a:ext cx="1701800" cy="276999"/>
          </a:xfrm>
          <a:prstGeom prst="rect">
            <a:avLst/>
          </a:prstGeom>
          <a:noFill/>
        </p:spPr>
        <p:txBody>
          <a:bodyPr vert="horz" rtlCol="0">
            <a:spAutoFit/>
          </a:bodyPr>
          <a:lstStyle/>
          <a:p>
            <a:r>
              <a:rPr lang="en-GB" sz="1200" smtClean="0">
                <a:solidFill>
                  <a:srgbClr val="000000"/>
                </a:solidFill>
                <a:latin typeface="Arial - 16"/>
              </a:rPr>
              <a:t>Snowdon</a:t>
            </a:r>
            <a:endParaRPr lang="en-GB" sz="1200">
              <a:solidFill>
                <a:srgbClr val="000000"/>
              </a:solidFill>
              <a:latin typeface="Arial - 16"/>
            </a:endParaRPr>
          </a:p>
        </p:txBody>
      </p:sp>
    </p:spTree>
    <p:extLst>
      <p:ext uri="{BB962C8B-B14F-4D97-AF65-F5344CB8AC3E}">
        <p14:creationId xmlns:p14="http://schemas.microsoft.com/office/powerpoint/2010/main" val="4221961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0" y="869950"/>
            <a:ext cx="10160000" cy="7620000"/>
          </a:xfrm>
          <a:prstGeom prst="rect">
            <a:avLst/>
          </a:prstGeom>
          <a:solidFill>
            <a:scrgbClr r="0" g="0" b="0">
              <a:alpha val="0"/>
            </a:scrgbClr>
          </a:solidFill>
        </p:spPr>
      </p:pic>
      <p:sp>
        <p:nvSpPr>
          <p:cNvPr id="3" name="TextBox 2"/>
          <p:cNvSpPr txBox="1"/>
          <p:nvPr/>
        </p:nvSpPr>
        <p:spPr>
          <a:xfrm>
            <a:off x="698500" y="63500"/>
            <a:ext cx="9118600" cy="276999"/>
          </a:xfrm>
          <a:prstGeom prst="rect">
            <a:avLst/>
          </a:prstGeom>
          <a:noFill/>
        </p:spPr>
        <p:txBody>
          <a:bodyPr vert="horz" rtlCol="0">
            <a:spAutoFit/>
          </a:bodyPr>
          <a:lstStyle/>
          <a:p>
            <a:r>
              <a:rPr lang="en-GB" sz="1200" b="1" smtClean="0">
                <a:solidFill>
                  <a:srgbClr val="000000"/>
                </a:solidFill>
                <a:latin typeface="Arial - 16"/>
              </a:rPr>
              <a:t>snow gullies are a good opportunity to learn how to walk in crampons, and key skills such as ice axe arrest</a:t>
            </a:r>
            <a:endParaRPr lang="en-GB" sz="1200" b="1">
              <a:solidFill>
                <a:srgbClr val="000000"/>
              </a:solidFill>
              <a:latin typeface="Arial - 16"/>
            </a:endParaRPr>
          </a:p>
        </p:txBody>
      </p:sp>
    </p:spTree>
    <p:extLst>
      <p:ext uri="{BB962C8B-B14F-4D97-AF65-F5344CB8AC3E}">
        <p14:creationId xmlns:p14="http://schemas.microsoft.com/office/powerpoint/2010/main" val="718668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88900" y="177800"/>
            <a:ext cx="10261600" cy="1200329"/>
          </a:xfrm>
          <a:prstGeom prst="rect">
            <a:avLst/>
          </a:prstGeom>
          <a:noFill/>
        </p:spPr>
        <p:txBody>
          <a:bodyPr vert="horz" rtlCol="0">
            <a:spAutoFit/>
          </a:bodyPr>
          <a:lstStyle/>
          <a:p>
            <a:r>
              <a:rPr lang="en-GB" sz="1200" b="1" smtClean="0">
                <a:solidFill>
                  <a:srgbClr val="000000"/>
                </a:solidFill>
                <a:latin typeface="Trebuchet MS - 16"/>
              </a:rPr>
              <a:t>Monday </a:t>
            </a:r>
          </a:p>
          <a:p>
            <a:endParaRPr lang="en-GB" sz="1200" b="1" smtClean="0">
              <a:solidFill>
                <a:srgbClr val="000000"/>
              </a:solidFill>
              <a:latin typeface="Trebuchet MS - 16"/>
            </a:endParaRPr>
          </a:p>
          <a:p>
            <a:r>
              <a:rPr lang="en-GB" sz="1200" b="1" smtClean="0">
                <a:solidFill>
                  <a:srgbClr val="000000"/>
                </a:solidFill>
                <a:latin typeface="Trebuchet MS - 16"/>
              </a:rPr>
              <a:t>Get up early. Morning out, tidy the barn and then head home at lunchtime.</a:t>
            </a:r>
          </a:p>
          <a:p>
            <a:endParaRPr lang="en-GB" sz="1200" b="1" smtClean="0">
              <a:solidFill>
                <a:srgbClr val="000000"/>
              </a:solidFill>
              <a:latin typeface="Trebuchet MS - 16"/>
            </a:endParaRPr>
          </a:p>
          <a:p>
            <a:r>
              <a:rPr lang="en-GB" sz="1200" b="1" smtClean="0">
                <a:solidFill>
                  <a:srgbClr val="000000"/>
                </a:solidFill>
                <a:latin typeface="Trebuchet MS - 16"/>
              </a:rPr>
              <a:t>It is important to recognise that the itinerary is totally flexible based on conditions / weather. An open mind and an adventurous spirit will help!!</a:t>
            </a:r>
            <a:endParaRPr lang="en-GB" sz="1200" b="1">
              <a:solidFill>
                <a:srgbClr val="000000"/>
              </a:solidFill>
              <a:latin typeface="Trebuchet MS - 16"/>
            </a:endParaRPr>
          </a:p>
        </p:txBody>
      </p:sp>
      <p:pic>
        <p:nvPicPr>
          <p:cNvPr id="3" name="Picture 2"/>
          <p:cNvPicPr>
            <a:picLocks/>
          </p:cNvPicPr>
          <p:nvPr/>
        </p:nvPicPr>
        <p:blipFill>
          <a:blip r:embed="rId2">
            <a:extLst>
              <a:ext uri="{28A0092B-C50C-407E-A947-70E740481C1C}">
                <a14:useLocalDpi xmlns:a14="http://schemas.microsoft.com/office/drawing/2010/main" val="0"/>
              </a:ext>
            </a:extLst>
          </a:blip>
          <a:stretch>
            <a:fillRect/>
          </a:stretch>
        </p:blipFill>
        <p:spPr>
          <a:xfrm>
            <a:off x="139700" y="2095500"/>
            <a:ext cx="4937760" cy="3236722"/>
          </a:xfrm>
          <a:prstGeom prst="rect">
            <a:avLst/>
          </a:prstGeom>
          <a:solidFill>
            <a:scrgbClr r="0" g="0" b="0">
              <a:alpha val="0"/>
            </a:scrgbClr>
          </a:solidFill>
        </p:spPr>
      </p:pic>
      <p:pic>
        <p:nvPicPr>
          <p:cNvPr id="4" name="Picture 3"/>
          <p:cNvPicPr>
            <a:picLocks/>
          </p:cNvPicPr>
          <p:nvPr/>
        </p:nvPicPr>
        <p:blipFill>
          <a:blip r:embed="rId3">
            <a:extLst>
              <a:ext uri="{28A0092B-C50C-407E-A947-70E740481C1C}">
                <a14:useLocalDpi xmlns:a14="http://schemas.microsoft.com/office/drawing/2010/main" val="0"/>
              </a:ext>
            </a:extLst>
          </a:blip>
          <a:stretch>
            <a:fillRect/>
          </a:stretch>
        </p:blipFill>
        <p:spPr>
          <a:xfrm>
            <a:off x="3759200" y="5899150"/>
            <a:ext cx="6150483" cy="3656076"/>
          </a:xfrm>
          <a:prstGeom prst="rect">
            <a:avLst/>
          </a:prstGeom>
          <a:solidFill>
            <a:scrgbClr r="0" g="0" b="0">
              <a:alpha val="0"/>
            </a:scrgbClr>
          </a:solidFill>
        </p:spPr>
      </p:pic>
      <p:pic>
        <p:nvPicPr>
          <p:cNvPr id="5" name="Picture 4"/>
          <p:cNvPicPr>
            <a:picLocks/>
          </p:cNvPicPr>
          <p:nvPr/>
        </p:nvPicPr>
        <p:blipFill>
          <a:blip r:embed="rId4">
            <a:extLst>
              <a:ext uri="{28A0092B-C50C-407E-A947-70E740481C1C}">
                <a14:useLocalDpi xmlns:a14="http://schemas.microsoft.com/office/drawing/2010/main" val="0"/>
              </a:ext>
            </a:extLst>
          </a:blip>
          <a:stretch>
            <a:fillRect/>
          </a:stretch>
        </p:blipFill>
        <p:spPr>
          <a:xfrm>
            <a:off x="5181600" y="2101850"/>
            <a:ext cx="4805807" cy="3237738"/>
          </a:xfrm>
          <a:prstGeom prst="rect">
            <a:avLst/>
          </a:prstGeom>
          <a:solidFill>
            <a:scrgbClr r="0" g="0" b="0">
              <a:alpha val="0"/>
            </a:scrgbClr>
          </a:solidFill>
        </p:spPr>
      </p:pic>
      <p:sp>
        <p:nvSpPr>
          <p:cNvPr id="6" name="TextBox 5"/>
          <p:cNvSpPr txBox="1"/>
          <p:nvPr/>
        </p:nvSpPr>
        <p:spPr>
          <a:xfrm>
            <a:off x="50800" y="5638800"/>
            <a:ext cx="3835400" cy="1754326"/>
          </a:xfrm>
          <a:prstGeom prst="rect">
            <a:avLst/>
          </a:prstGeom>
          <a:noFill/>
        </p:spPr>
        <p:txBody>
          <a:bodyPr vert="horz" rtlCol="0">
            <a:spAutoFit/>
          </a:bodyPr>
          <a:lstStyle/>
          <a:p>
            <a:r>
              <a:rPr lang="en-GB" sz="1200" b="1" smtClean="0">
                <a:solidFill>
                  <a:srgbClr val="000000"/>
                </a:solidFill>
                <a:latin typeface="Trebuchet MS - 16"/>
              </a:rPr>
              <a:t>Wet weather options: </a:t>
            </a:r>
          </a:p>
          <a:p>
            <a:endParaRPr lang="en-GB" sz="1200" b="1" smtClean="0">
              <a:solidFill>
                <a:srgbClr val="000000"/>
              </a:solidFill>
              <a:latin typeface="Trebuchet MS - 16"/>
            </a:endParaRPr>
          </a:p>
          <a:p>
            <a:r>
              <a:rPr lang="en-GB" sz="1200" b="1" smtClean="0">
                <a:solidFill>
                  <a:srgbClr val="000000"/>
                </a:solidFill>
                <a:latin typeface="Trebuchet MS - 16"/>
              </a:rPr>
              <a:t>Di</a:t>
            </a:r>
            <a:r>
              <a:rPr lang="en-GB" sz="1200" smtClean="0">
                <a:solidFill>
                  <a:srgbClr val="000000"/>
                </a:solidFill>
                <a:latin typeface="Trebuchet MS - 16"/>
              </a:rPr>
              <a:t>norwig power station</a:t>
            </a:r>
          </a:p>
          <a:p>
            <a:endParaRPr lang="en-GB" sz="1200" smtClean="0">
              <a:solidFill>
                <a:srgbClr val="000000"/>
              </a:solidFill>
              <a:latin typeface="Trebuchet MS - 16"/>
            </a:endParaRPr>
          </a:p>
          <a:p>
            <a:r>
              <a:rPr lang="en-GB" sz="1200" smtClean="0">
                <a:solidFill>
                  <a:srgbClr val="000000"/>
                </a:solidFill>
                <a:latin typeface="Trebuchet MS - 16"/>
              </a:rPr>
              <a:t>Indoor trampoline</a:t>
            </a:r>
          </a:p>
          <a:p>
            <a:endParaRPr lang="en-GB" sz="1200" smtClean="0">
              <a:solidFill>
                <a:srgbClr val="000000"/>
              </a:solidFill>
              <a:latin typeface="Trebuchet MS - 16"/>
            </a:endParaRPr>
          </a:p>
          <a:p>
            <a:r>
              <a:rPr lang="en-GB" sz="1200" smtClean="0">
                <a:solidFill>
                  <a:srgbClr val="000000"/>
                </a:solidFill>
                <a:latin typeface="Trebuchet MS - 16"/>
              </a:rPr>
              <a:t>Zip world</a:t>
            </a:r>
          </a:p>
          <a:p>
            <a:endParaRPr lang="en-GB" sz="1200" smtClean="0">
              <a:solidFill>
                <a:srgbClr val="000000"/>
              </a:solidFill>
              <a:latin typeface="Trebuchet MS - 16"/>
            </a:endParaRPr>
          </a:p>
          <a:p>
            <a:r>
              <a:rPr lang="en-GB" sz="1200" smtClean="0">
                <a:solidFill>
                  <a:srgbClr val="000000"/>
                </a:solidFill>
                <a:latin typeface="Trebuchet MS - 16"/>
              </a:rPr>
              <a:t>( all not included in price - bring money if interested )</a:t>
            </a:r>
            <a:endParaRPr lang="en-GB" sz="1200">
              <a:solidFill>
                <a:srgbClr val="000000"/>
              </a:solidFill>
              <a:latin typeface="Trebuchet MS - 16"/>
            </a:endParaRPr>
          </a:p>
        </p:txBody>
      </p:sp>
    </p:spTree>
    <p:extLst>
      <p:ext uri="{BB962C8B-B14F-4D97-AF65-F5344CB8AC3E}">
        <p14:creationId xmlns:p14="http://schemas.microsoft.com/office/powerpoint/2010/main" val="888320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88900" y="76200"/>
            <a:ext cx="4953000" cy="3847207"/>
          </a:xfrm>
          <a:prstGeom prst="rect">
            <a:avLst/>
          </a:prstGeom>
          <a:noFill/>
        </p:spPr>
        <p:txBody>
          <a:bodyPr vert="horz" rtlCol="0">
            <a:spAutoFit/>
          </a:bodyPr>
          <a:lstStyle/>
          <a:p>
            <a:r>
              <a:rPr lang="en-GB" sz="1200" b="1" u="sng" smtClean="0">
                <a:solidFill>
                  <a:srgbClr val="000000"/>
                </a:solidFill>
                <a:latin typeface="Trebuchet MS - 16"/>
              </a:rPr>
              <a:t>Snowdonias 3000ft summits</a:t>
            </a:r>
          </a:p>
          <a:p>
            <a:endParaRPr lang="en-GB" sz="1200" b="1" u="sng" smtClean="0">
              <a:solidFill>
                <a:srgbClr val="000000"/>
              </a:solidFill>
              <a:latin typeface="Trebuchet MS - 16"/>
            </a:endParaRPr>
          </a:p>
          <a:p>
            <a:r>
              <a:rPr lang="en-GB" sz="1200" b="1" u="sng" smtClean="0">
                <a:solidFill>
                  <a:srgbClr val="000000"/>
                </a:solidFill>
                <a:latin typeface="Trebuchet MS - 16"/>
              </a:rPr>
              <a:t>Da</a:t>
            </a:r>
            <a:r>
              <a:rPr lang="en-GB" sz="1200" smtClean="0">
                <a:solidFill>
                  <a:srgbClr val="000000"/>
                </a:solidFill>
                <a:latin typeface="Trebuchet MS - 16"/>
              </a:rPr>
              <a:t>ysack – capable of carrying;</a:t>
            </a:r>
          </a:p>
          <a:p>
            <a:endParaRPr lang="en-GB" sz="1200" smtClean="0">
              <a:solidFill>
                <a:srgbClr val="000000"/>
              </a:solidFill>
              <a:latin typeface="Trebuchet MS - 16"/>
            </a:endParaRPr>
          </a:p>
          <a:p>
            <a:r>
              <a:rPr lang="en-GB" sz="1200" smtClean="0">
                <a:solidFill>
                  <a:srgbClr val="000000"/>
                </a:solidFill>
                <a:latin typeface="Trebuchet MS - 16"/>
              </a:rPr>
              <a:t>·	Sturdy pair of walking boots</a:t>
            </a:r>
          </a:p>
          <a:p>
            <a:r>
              <a:rPr lang="en-GB" sz="1200" smtClean="0">
                <a:solidFill>
                  <a:srgbClr val="000000"/>
                </a:solidFill>
                <a:latin typeface="Trebuchet MS - 16"/>
              </a:rPr>
              <a:t>·	Spare fleece/jumper</a:t>
            </a:r>
          </a:p>
          <a:p>
            <a:r>
              <a:rPr lang="en-GB" sz="1200" smtClean="0">
                <a:solidFill>
                  <a:srgbClr val="000000"/>
                </a:solidFill>
                <a:latin typeface="Trebuchet MS - 16"/>
              </a:rPr>
              <a:t>·	Spare base layer (long sleeved shirt)</a:t>
            </a:r>
          </a:p>
          <a:p>
            <a:r>
              <a:rPr lang="en-GB" sz="1200" smtClean="0">
                <a:solidFill>
                  <a:srgbClr val="000000"/>
                </a:solidFill>
                <a:latin typeface="Trebuchet MS - 16"/>
              </a:rPr>
              <a:t>·	Waterproof jacket and trousers</a:t>
            </a:r>
          </a:p>
          <a:p>
            <a:r>
              <a:rPr lang="en-GB" sz="1200" smtClean="0">
                <a:solidFill>
                  <a:srgbClr val="000000"/>
                </a:solidFill>
                <a:latin typeface="Trebuchet MS - 16"/>
              </a:rPr>
              <a:t>·	Trousers (If wearing shorts)</a:t>
            </a:r>
          </a:p>
          <a:p>
            <a:r>
              <a:rPr lang="en-GB" sz="1200" smtClean="0">
                <a:solidFill>
                  <a:srgbClr val="000000"/>
                </a:solidFill>
                <a:latin typeface="Trebuchet MS - 16"/>
              </a:rPr>
              <a:t>·	Sun hat (Baseball cap) / sun glasses</a:t>
            </a:r>
          </a:p>
          <a:p>
            <a:r>
              <a:rPr lang="en-GB" sz="1200" smtClean="0">
                <a:solidFill>
                  <a:srgbClr val="000000"/>
                </a:solidFill>
                <a:latin typeface="Trebuchet MS - 16"/>
              </a:rPr>
              <a:t>·	Hat and gloves ( it can get surprisingly cold )</a:t>
            </a:r>
          </a:p>
          <a:p>
            <a:r>
              <a:rPr lang="en-GB" sz="1200" smtClean="0">
                <a:solidFill>
                  <a:srgbClr val="000000"/>
                </a:solidFill>
                <a:latin typeface="Trebuchet MS - 16"/>
              </a:rPr>
              <a:t>·	Survival bag*</a:t>
            </a:r>
          </a:p>
          <a:p>
            <a:r>
              <a:rPr lang="en-GB" sz="1200" smtClean="0">
                <a:solidFill>
                  <a:srgbClr val="000000"/>
                </a:solidFill>
                <a:latin typeface="Trebuchet MS - 16"/>
              </a:rPr>
              <a:t>·	Water bottle ( 2 litres )</a:t>
            </a:r>
          </a:p>
          <a:p>
            <a:r>
              <a:rPr lang="en-GB" sz="1200" smtClean="0">
                <a:solidFill>
                  <a:srgbClr val="000000"/>
                </a:solidFill>
                <a:latin typeface="Trebuchet MS - 16"/>
              </a:rPr>
              <a:t>·	Sun cream</a:t>
            </a:r>
          </a:p>
          <a:p>
            <a:r>
              <a:rPr lang="en-GB" sz="1200" smtClean="0">
                <a:solidFill>
                  <a:srgbClr val="000000"/>
                </a:solidFill>
                <a:latin typeface="Trebuchet MS - 16"/>
              </a:rPr>
              <a:t>·	Whistle</a:t>
            </a:r>
          </a:p>
          <a:p>
            <a:r>
              <a:rPr lang="en-GB" sz="1200" smtClean="0">
                <a:solidFill>
                  <a:srgbClr val="000000"/>
                </a:solidFill>
                <a:latin typeface="Trebuchet MS - 16"/>
              </a:rPr>
              <a:t>·	Day food, sandwiches, chocolate etc.</a:t>
            </a:r>
          </a:p>
          <a:p>
            <a:r>
              <a:rPr lang="en-GB" sz="1200" smtClean="0">
                <a:solidFill>
                  <a:srgbClr val="000000"/>
                </a:solidFill>
                <a:latin typeface="Trebuchet MS - 16"/>
              </a:rPr>
              <a:t>·	Spare laces</a:t>
            </a:r>
          </a:p>
          <a:p>
            <a:r>
              <a:rPr lang="en-GB" sz="1200" smtClean="0">
                <a:solidFill>
                  <a:srgbClr val="000000"/>
                </a:solidFill>
                <a:latin typeface="Trebuchet MS - 16"/>
              </a:rPr>
              <a:t>·	Personal 1</a:t>
            </a:r>
            <a:r>
              <a:rPr lang="en-GB" sz="800" baseline="70000" smtClean="0">
                <a:solidFill>
                  <a:srgbClr val="000000"/>
                </a:solidFill>
                <a:latin typeface="Trebuchet MS - 16"/>
              </a:rPr>
              <a:t>st</a:t>
            </a:r>
            <a:r>
              <a:rPr lang="en-GB" sz="1200" smtClean="0">
                <a:solidFill>
                  <a:srgbClr val="000000"/>
                </a:solidFill>
                <a:latin typeface="Trebuchet MS - 16"/>
              </a:rPr>
              <a:t> aid kit</a:t>
            </a:r>
          </a:p>
          <a:p>
            <a:r>
              <a:rPr lang="en-GB" sz="1200" smtClean="0">
                <a:solidFill>
                  <a:srgbClr val="000000"/>
                </a:solidFill>
                <a:latin typeface="Trebuchet MS - 16"/>
              </a:rPr>
              <a:t>·	Midge repellent / net</a:t>
            </a:r>
          </a:p>
          <a:p>
            <a:r>
              <a:rPr lang="en-GB" sz="1200" smtClean="0">
                <a:solidFill>
                  <a:srgbClr val="000000"/>
                </a:solidFill>
                <a:latin typeface="Trebuchet MS - 16"/>
              </a:rPr>
              <a:t>·	Camera</a:t>
            </a:r>
            <a:endParaRPr lang="en-GB" sz="1200">
              <a:solidFill>
                <a:srgbClr val="000000"/>
              </a:solidFill>
              <a:latin typeface="Trebuchet MS - 16"/>
            </a:endParaRPr>
          </a:p>
        </p:txBody>
      </p:sp>
      <p:sp>
        <p:nvSpPr>
          <p:cNvPr id="3" name="TextBox 2"/>
          <p:cNvSpPr txBox="1"/>
          <p:nvPr/>
        </p:nvSpPr>
        <p:spPr>
          <a:xfrm>
            <a:off x="5283200" y="101600"/>
            <a:ext cx="4673600" cy="4278094"/>
          </a:xfrm>
          <a:prstGeom prst="rect">
            <a:avLst/>
          </a:prstGeom>
          <a:noFill/>
        </p:spPr>
        <p:txBody>
          <a:bodyPr vert="horz" rtlCol="0">
            <a:spAutoFit/>
          </a:bodyPr>
          <a:lstStyle/>
          <a:p>
            <a:r>
              <a:rPr lang="en-GB" sz="1200" b="1" smtClean="0">
                <a:solidFill>
                  <a:srgbClr val="000000"/>
                </a:solidFill>
                <a:latin typeface="Trebuchet MS - 16"/>
              </a:rPr>
              <a:t>Campsite</a:t>
            </a:r>
            <a:r>
              <a:rPr lang="en-GB" sz="1200" smtClean="0">
                <a:solidFill>
                  <a:srgbClr val="000000"/>
                </a:solidFill>
                <a:latin typeface="Trebuchet MS - 16"/>
              </a:rPr>
              <a:t>.</a:t>
            </a:r>
          </a:p>
          <a:p>
            <a:endParaRPr lang="en-GB" sz="1200" smtClean="0">
              <a:solidFill>
                <a:srgbClr val="000000"/>
              </a:solidFill>
              <a:latin typeface="Trebuchet MS - 16"/>
            </a:endParaRPr>
          </a:p>
          <a:p>
            <a:r>
              <a:rPr lang="en-GB" sz="1200" smtClean="0">
                <a:solidFill>
                  <a:srgbClr val="000000"/>
                </a:solidFill>
                <a:latin typeface="Trebuchet MS - 16"/>
              </a:rPr>
              <a:t>·	Wash kit</a:t>
            </a:r>
          </a:p>
          <a:p>
            <a:r>
              <a:rPr lang="en-GB" sz="1200" smtClean="0">
                <a:solidFill>
                  <a:srgbClr val="000000"/>
                </a:solidFill>
                <a:latin typeface="Trebuchet MS - 16"/>
              </a:rPr>
              <a:t>·	Sleeping bag*</a:t>
            </a:r>
          </a:p>
          <a:p>
            <a:r>
              <a:rPr lang="en-GB" sz="1200" smtClean="0">
                <a:solidFill>
                  <a:srgbClr val="000000"/>
                </a:solidFill>
                <a:latin typeface="Trebuchet MS - 16"/>
              </a:rPr>
              <a:t>·	Tent* ( between 2 ) </a:t>
            </a:r>
          </a:p>
          <a:p>
            <a:r>
              <a:rPr lang="en-GB" sz="1200" smtClean="0">
                <a:solidFill>
                  <a:srgbClr val="000000"/>
                </a:solidFill>
                <a:latin typeface="Trebuchet MS - 16"/>
              </a:rPr>
              <a:t>·	Rollmat*</a:t>
            </a:r>
          </a:p>
          <a:p>
            <a:r>
              <a:rPr lang="en-GB" sz="1200" smtClean="0">
                <a:solidFill>
                  <a:srgbClr val="000000"/>
                </a:solidFill>
                <a:latin typeface="Trebuchet MS - 16"/>
              </a:rPr>
              <a:t>·	Stove ( between 2 )</a:t>
            </a:r>
          </a:p>
          <a:p>
            <a:r>
              <a:rPr lang="en-GB" sz="1200" smtClean="0">
                <a:solidFill>
                  <a:srgbClr val="000000"/>
                </a:solidFill>
                <a:latin typeface="Trebuchet MS - 16"/>
              </a:rPr>
              <a:t>·	Insect repellent ( more! )</a:t>
            </a:r>
          </a:p>
          <a:p>
            <a:r>
              <a:rPr lang="en-GB" sz="1200" smtClean="0">
                <a:solidFill>
                  <a:srgbClr val="000000"/>
                </a:solidFill>
                <a:latin typeface="Trebuchet MS - 16"/>
              </a:rPr>
              <a:t>·	Cutlery, mug, bowl and/or plate</a:t>
            </a:r>
          </a:p>
          <a:p>
            <a:r>
              <a:rPr lang="en-GB" sz="1200" smtClean="0">
                <a:solidFill>
                  <a:srgbClr val="000000"/>
                </a:solidFill>
                <a:latin typeface="Trebuchet MS - 16"/>
              </a:rPr>
              <a:t>·	Spare clothing (don't over do it we are only away three nights)</a:t>
            </a:r>
          </a:p>
          <a:p>
            <a:r>
              <a:rPr lang="en-GB" sz="1200" smtClean="0">
                <a:solidFill>
                  <a:srgbClr val="000000"/>
                </a:solidFill>
                <a:latin typeface="Trebuchet MS - 16"/>
              </a:rPr>
              <a:t>·	Food for the evenings and on the hill.  To include hot drinks of your choice. (We will be able to replenish food there)</a:t>
            </a:r>
          </a:p>
          <a:p>
            <a:r>
              <a:rPr lang="en-GB" sz="1200" smtClean="0">
                <a:solidFill>
                  <a:srgbClr val="000000"/>
                </a:solidFill>
                <a:latin typeface="Trebuchet MS - 16"/>
              </a:rPr>
              <a:t>·	Torch</a:t>
            </a:r>
          </a:p>
          <a:p>
            <a:r>
              <a:rPr lang="en-GB" sz="1200" smtClean="0">
                <a:solidFill>
                  <a:srgbClr val="000000"/>
                </a:solidFill>
                <a:latin typeface="Trebuchet MS - 16"/>
              </a:rPr>
              <a:t>·	Money</a:t>
            </a:r>
          </a:p>
          <a:p>
            <a:r>
              <a:rPr lang="en-GB" sz="1200" smtClean="0">
                <a:solidFill>
                  <a:srgbClr val="000000"/>
                </a:solidFill>
                <a:latin typeface="Trebuchet MS - 16"/>
              </a:rPr>
              <a:t>·	Camera</a:t>
            </a:r>
          </a:p>
          <a:p>
            <a:r>
              <a:rPr lang="en-GB" sz="1200" smtClean="0">
                <a:solidFill>
                  <a:srgbClr val="000000"/>
                </a:solidFill>
                <a:latin typeface="Trebuchet MS - 16"/>
              </a:rPr>
              <a:t>·	Trainers</a:t>
            </a:r>
          </a:p>
          <a:p>
            <a:r>
              <a:rPr lang="en-GB" sz="1200" smtClean="0">
                <a:solidFill>
                  <a:srgbClr val="000000"/>
                </a:solidFill>
                <a:latin typeface="Trebuchet MS - 16"/>
              </a:rPr>
              <a:t>·	Pack of cards, ipod, book (It could be wet)</a:t>
            </a:r>
          </a:p>
          <a:p>
            <a:endParaRPr lang="en-GB" sz="1200" smtClean="0">
              <a:solidFill>
                <a:srgbClr val="000000"/>
              </a:solidFill>
              <a:latin typeface="Trebuchet MS - 16"/>
            </a:endParaRPr>
          </a:p>
          <a:p>
            <a:r>
              <a:rPr lang="en-GB" sz="1200" smtClean="0">
                <a:solidFill>
                  <a:srgbClr val="000000"/>
                </a:solidFill>
                <a:latin typeface="Trebuchet MS - 16"/>
              </a:rPr>
              <a:t>The school will provide tents, fuel and stoves. Items asterixed* on the kit list can also be provided. </a:t>
            </a:r>
            <a:r>
              <a:rPr lang="en-GB" sz="1200" b="1" smtClean="0">
                <a:solidFill>
                  <a:srgbClr val="000000"/>
                </a:solidFill>
                <a:latin typeface="Trebuchet MS - 16"/>
              </a:rPr>
              <a:t>Please try to keep kit to a minimum to save room on the bus.</a:t>
            </a:r>
            <a:endParaRPr lang="en-GB" sz="1200" b="1">
              <a:solidFill>
                <a:srgbClr val="000000"/>
              </a:solidFill>
              <a:latin typeface="Trebuchet MS - 16"/>
            </a:endParaRPr>
          </a:p>
        </p:txBody>
      </p:sp>
      <p:grpSp>
        <p:nvGrpSpPr>
          <p:cNvPr id="6" name="Group 5"/>
          <p:cNvGrpSpPr/>
          <p:nvPr/>
        </p:nvGrpSpPr>
        <p:grpSpPr>
          <a:xfrm>
            <a:off x="269113" y="6170295"/>
            <a:ext cx="4772787" cy="1535304"/>
            <a:chOff x="269113" y="6170295"/>
            <a:chExt cx="4772787" cy="1535304"/>
          </a:xfrm>
        </p:grpSpPr>
        <p:sp>
          <p:nvSpPr>
            <p:cNvPr id="4" name="TextBox 3"/>
            <p:cNvSpPr txBox="1"/>
            <p:nvPr/>
          </p:nvSpPr>
          <p:spPr>
            <a:xfrm>
              <a:off x="546100" y="6223000"/>
              <a:ext cx="4495800" cy="1015663"/>
            </a:xfrm>
            <a:prstGeom prst="rect">
              <a:avLst/>
            </a:prstGeom>
            <a:noFill/>
          </p:spPr>
          <p:txBody>
            <a:bodyPr vert="horz" rtlCol="0">
              <a:spAutoFit/>
            </a:bodyPr>
            <a:lstStyle/>
            <a:p>
              <a:r>
                <a:rPr lang="en-GB" sz="1200" b="1" smtClean="0">
                  <a:solidFill>
                    <a:srgbClr val="000000"/>
                  </a:solidFill>
                  <a:latin typeface="Trebuchet MS - 16"/>
                </a:rPr>
                <a:t>Group kit: ( School to provide )</a:t>
              </a:r>
            </a:p>
            <a:p>
              <a:endParaRPr lang="en-GB" sz="1200" b="1" smtClean="0">
                <a:solidFill>
                  <a:srgbClr val="000000"/>
                </a:solidFill>
                <a:latin typeface="Trebuchet MS - 16"/>
              </a:endParaRPr>
            </a:p>
            <a:p>
              <a:r>
                <a:rPr lang="en-GB" sz="1200" b="1" smtClean="0">
                  <a:solidFill>
                    <a:srgbClr val="000000"/>
                  </a:solidFill>
                  <a:latin typeface="Trebuchet MS - 16"/>
                </a:rPr>
                <a:t>Fi</a:t>
              </a:r>
              <a:r>
                <a:rPr lang="en-GB" sz="1200" smtClean="0">
                  <a:solidFill>
                    <a:srgbClr val="000000"/>
                  </a:solidFill>
                  <a:latin typeface="Trebuchet MS - 16"/>
                </a:rPr>
                <a:t>rst Aid kits</a:t>
              </a:r>
            </a:p>
            <a:p>
              <a:r>
                <a:rPr lang="en-GB" sz="1200" smtClean="0">
                  <a:solidFill>
                    <a:srgbClr val="000000"/>
                  </a:solidFill>
                  <a:latin typeface="Trebuchet MS - 16"/>
                </a:rPr>
                <a:t>Ropes / harnesses / helmets / any climbing kit</a:t>
              </a:r>
            </a:p>
            <a:p>
              <a:r>
                <a:rPr lang="en-GB" sz="1200" smtClean="0">
                  <a:solidFill>
                    <a:srgbClr val="000000"/>
                  </a:solidFill>
                  <a:latin typeface="Trebuchet MS - 16"/>
                </a:rPr>
                <a:t>Group shelters</a:t>
              </a:r>
              <a:endParaRPr lang="en-GB" sz="1200">
                <a:solidFill>
                  <a:srgbClr val="000000"/>
                </a:solidFill>
                <a:latin typeface="Trebuchet MS - 16"/>
              </a:endParaRPr>
            </a:p>
          </p:txBody>
        </p:sp>
        <p:sp>
          <p:nvSpPr>
            <p:cNvPr id="5" name="Freeform 4"/>
            <p:cNvSpPr/>
            <p:nvPr/>
          </p:nvSpPr>
          <p:spPr>
            <a:xfrm>
              <a:off x="269113" y="6170295"/>
              <a:ext cx="4590670" cy="1535304"/>
            </a:xfrm>
            <a:custGeom>
              <a:avLst/>
              <a:gdLst/>
              <a:ahLst/>
              <a:cxnLst/>
              <a:rect l="0" t="0" r="0" b="0"/>
              <a:pathLst>
                <a:path w="4590670" h="1535304">
                  <a:moveTo>
                    <a:pt x="765048" y="0"/>
                  </a:moveTo>
                  <a:lnTo>
                    <a:pt x="3901821" y="0"/>
                  </a:lnTo>
                  <a:lnTo>
                    <a:pt x="3978656" y="5334"/>
                  </a:lnTo>
                  <a:lnTo>
                    <a:pt x="4115943" y="17907"/>
                  </a:lnTo>
                  <a:lnTo>
                    <a:pt x="4246245" y="43561"/>
                  </a:lnTo>
                  <a:lnTo>
                    <a:pt x="4307459" y="56261"/>
                  </a:lnTo>
                  <a:lnTo>
                    <a:pt x="4414901" y="92202"/>
                  </a:lnTo>
                  <a:lnTo>
                    <a:pt x="4491101" y="133096"/>
                  </a:lnTo>
                  <a:lnTo>
                    <a:pt x="4529455" y="156210"/>
                  </a:lnTo>
                  <a:lnTo>
                    <a:pt x="4567936" y="202184"/>
                  </a:lnTo>
                  <a:lnTo>
                    <a:pt x="4582922" y="227838"/>
                  </a:lnTo>
                  <a:lnTo>
                    <a:pt x="4582922" y="240411"/>
                  </a:lnTo>
                  <a:lnTo>
                    <a:pt x="4590669" y="255905"/>
                  </a:lnTo>
                  <a:lnTo>
                    <a:pt x="4590669" y="1279398"/>
                  </a:lnTo>
                  <a:lnTo>
                    <a:pt x="4582922" y="1292225"/>
                  </a:lnTo>
                  <a:lnTo>
                    <a:pt x="4582922" y="1305052"/>
                  </a:lnTo>
                  <a:lnTo>
                    <a:pt x="4567936" y="1330579"/>
                  </a:lnTo>
                  <a:lnTo>
                    <a:pt x="4529455" y="1376553"/>
                  </a:lnTo>
                  <a:lnTo>
                    <a:pt x="4453255" y="1420114"/>
                  </a:lnTo>
                  <a:lnTo>
                    <a:pt x="4414901" y="1440561"/>
                  </a:lnTo>
                  <a:lnTo>
                    <a:pt x="4307459" y="1476502"/>
                  </a:lnTo>
                  <a:lnTo>
                    <a:pt x="4185031" y="1501902"/>
                  </a:lnTo>
                  <a:lnTo>
                    <a:pt x="4115943" y="1514856"/>
                  </a:lnTo>
                  <a:lnTo>
                    <a:pt x="3978656" y="1527683"/>
                  </a:lnTo>
                  <a:lnTo>
                    <a:pt x="3901821" y="1532636"/>
                  </a:lnTo>
                  <a:lnTo>
                    <a:pt x="3863975" y="1532636"/>
                  </a:lnTo>
                  <a:lnTo>
                    <a:pt x="3825621" y="1535303"/>
                  </a:lnTo>
                  <a:lnTo>
                    <a:pt x="765048" y="1535303"/>
                  </a:lnTo>
                  <a:lnTo>
                    <a:pt x="718820" y="1532636"/>
                  </a:lnTo>
                  <a:lnTo>
                    <a:pt x="681101" y="1532636"/>
                  </a:lnTo>
                  <a:lnTo>
                    <a:pt x="604266" y="1527683"/>
                  </a:lnTo>
                  <a:lnTo>
                    <a:pt x="466852" y="1514856"/>
                  </a:lnTo>
                  <a:lnTo>
                    <a:pt x="336677" y="1489075"/>
                  </a:lnTo>
                  <a:lnTo>
                    <a:pt x="275463" y="1476502"/>
                  </a:lnTo>
                  <a:lnTo>
                    <a:pt x="168656" y="1440561"/>
                  </a:lnTo>
                  <a:lnTo>
                    <a:pt x="91821" y="1399667"/>
                  </a:lnTo>
                  <a:lnTo>
                    <a:pt x="53340" y="1376553"/>
                  </a:lnTo>
                  <a:lnTo>
                    <a:pt x="15621" y="1330579"/>
                  </a:lnTo>
                  <a:lnTo>
                    <a:pt x="0" y="1305052"/>
                  </a:lnTo>
                  <a:lnTo>
                    <a:pt x="0" y="227838"/>
                  </a:lnTo>
                  <a:lnTo>
                    <a:pt x="15621" y="202184"/>
                  </a:lnTo>
                  <a:lnTo>
                    <a:pt x="53340" y="156210"/>
                  </a:lnTo>
                  <a:lnTo>
                    <a:pt x="130175" y="112649"/>
                  </a:lnTo>
                  <a:lnTo>
                    <a:pt x="168656" y="92202"/>
                  </a:lnTo>
                  <a:lnTo>
                    <a:pt x="275463" y="56261"/>
                  </a:lnTo>
                  <a:lnTo>
                    <a:pt x="397891" y="30734"/>
                  </a:lnTo>
                  <a:lnTo>
                    <a:pt x="466852" y="17907"/>
                  </a:lnTo>
                  <a:lnTo>
                    <a:pt x="604266" y="5334"/>
                  </a:lnTo>
                  <a:lnTo>
                    <a:pt x="681101" y="0"/>
                  </a:lnTo>
                  <a:close/>
                </a:path>
              </a:pathLst>
            </a:cu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4553811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573</Words>
  <Application>Microsoft Office PowerPoint</Application>
  <PresentationFormat>Custom</PresentationFormat>
  <Paragraphs>122</Paragraphs>
  <Slides>10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Trebuchet MS - 16</vt:lpstr>
      <vt:lpstr>Calibri</vt:lpstr>
      <vt:lpstr>Times New Roman - 20</vt:lpstr>
      <vt:lpstr>Trebuchet MS - 11</vt:lpstr>
      <vt:lpstr>Arial - 16</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Cliff</dc:creator>
  <cp:lastModifiedBy>Cliff</cp:lastModifiedBy>
  <cp:revision>1</cp:revision>
  <dcterms:created xsi:type="dcterms:W3CDTF">2016-01-27T08:04:32Z</dcterms:created>
  <dcterms:modified xsi:type="dcterms:W3CDTF">2016-01-27T08:04:39Z</dcterms:modified>
</cp:coreProperties>
</file>